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0" r:id="rId7"/>
    <p:sldId id="261" r:id="rId8"/>
    <p:sldId id="262" r:id="rId9"/>
    <p:sldId id="263" r:id="rId10"/>
    <p:sldId id="264" r:id="rId11"/>
    <p:sldId id="265" r:id="rId12"/>
    <p:sldId id="266" r:id="rId13"/>
    <p:sldId id="269" r:id="rId14"/>
    <p:sldId id="267" r:id="rId15"/>
    <p:sldId id="268" r:id="rId16"/>
    <p:sldId id="286" r:id="rId17"/>
    <p:sldId id="270" r:id="rId18"/>
    <p:sldId id="271" r:id="rId19"/>
    <p:sldId id="272" r:id="rId20"/>
    <p:sldId id="273" r:id="rId21"/>
    <p:sldId id="274" r:id="rId22"/>
    <p:sldId id="275" r:id="rId23"/>
    <p:sldId id="287" r:id="rId24"/>
    <p:sldId id="276" r:id="rId25"/>
    <p:sldId id="277" r:id="rId26"/>
    <p:sldId id="278" r:id="rId27"/>
    <p:sldId id="279" r:id="rId28"/>
    <p:sldId id="280" r:id="rId29"/>
    <p:sldId id="281" r:id="rId30"/>
    <p:sldId id="282" r:id="rId31"/>
    <p:sldId id="283" r:id="rId32"/>
    <p:sldId id="284" r:id="rId33"/>
    <p:sldId id="285"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C7E7C7-81D3-4C51-9B54-4C078A928DB3}">
          <p14:sldIdLst>
            <p14:sldId id="257"/>
            <p14:sldId id="259"/>
            <p14:sldId id="260"/>
            <p14:sldId id="261"/>
            <p14:sldId id="262"/>
            <p14:sldId id="263"/>
            <p14:sldId id="264"/>
            <p14:sldId id="265"/>
            <p14:sldId id="266"/>
            <p14:sldId id="269"/>
            <p14:sldId id="267"/>
            <p14:sldId id="268"/>
            <p14:sldId id="286"/>
            <p14:sldId id="270"/>
            <p14:sldId id="271"/>
            <p14:sldId id="272"/>
            <p14:sldId id="273"/>
            <p14:sldId id="274"/>
            <p14:sldId id="275"/>
            <p14:sldId id="287"/>
            <p14:sldId id="276"/>
            <p14:sldId id="277"/>
            <p14:sldId id="278"/>
            <p14:sldId id="279"/>
            <p14:sldId id="280"/>
            <p14:sldId id="281"/>
            <p14:sldId id="282"/>
            <p14:sldId id="283"/>
            <p14:sldId id="284"/>
            <p14:sldId id="285"/>
            <p14:sldId id="288"/>
            <p14:sldId id="289"/>
            <p14:sldId id="290"/>
            <p14:sldId id="291"/>
            <p14:sldId id="292"/>
            <p14:sldId id="293"/>
            <p14:sldId id="294"/>
            <p14:sldId id="295"/>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10" autoAdjust="0"/>
  </p:normalViewPr>
  <p:slideViewPr>
    <p:cSldViewPr snapToGrid="0">
      <p:cViewPr varScale="1">
        <p:scale>
          <a:sx n="104" d="100"/>
          <a:sy n="104" d="100"/>
        </p:scale>
        <p:origin x="87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ascienceenthusiast.com/elon-musk-says-spacex-falcon-heavy-set-to-launch-in-a-week-after-successful-test/"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SPACE X PROJECT MISSION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582865"/>
          </a:xfrm>
        </p:spPr>
        <p:txBody>
          <a:bodyPr>
            <a:normAutofit fontScale="77500" lnSpcReduction="20000"/>
          </a:bodyPr>
          <a:lstStyle/>
          <a:p>
            <a:r>
              <a:rPr lang="en-US" dirty="0"/>
              <a:t>Shaula M. Marquez</a:t>
            </a:r>
          </a:p>
          <a:p>
            <a:r>
              <a:rPr lang="en-US" dirty="0"/>
              <a:t>December 25, 2024</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354A-50AA-2332-00A7-1E6296CB1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FB121-E12B-5020-B1CD-4C790AB84A2F}"/>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F4041B58-5951-CC4C-78BA-C2E645A2A793}"/>
              </a:ext>
            </a:extLst>
          </p:cNvPr>
          <p:cNvSpPr>
            <a:spLocks noGrp="1"/>
          </p:cNvSpPr>
          <p:nvPr>
            <p:ph idx="1"/>
          </p:nvPr>
        </p:nvSpPr>
        <p:spPr>
          <a:xfrm>
            <a:off x="581190" y="2340863"/>
            <a:ext cx="5754955" cy="3722808"/>
          </a:xfrm>
        </p:spPr>
        <p:txBody>
          <a:bodyPr>
            <a:normAutofit/>
          </a:bodyPr>
          <a:lstStyle/>
          <a:p>
            <a:pPr marL="0" indent="0">
              <a:buNone/>
            </a:pPr>
            <a:r>
              <a:rPr lang="en-US" sz="1800" b="1" u="sng" dirty="0"/>
              <a:t>Interactive Visual Analytics with Folium </a:t>
            </a:r>
          </a:p>
          <a:p>
            <a:pPr marL="0" indent="0">
              <a:buNone/>
            </a:pPr>
            <a:r>
              <a:rPr lang="en-US" sz="1300" dirty="0"/>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p>
          <a:p>
            <a:pPr>
              <a:lnSpc>
                <a:spcPct val="100000"/>
              </a:lnSpc>
              <a:spcBef>
                <a:spcPts val="0"/>
              </a:spcBef>
              <a:spcAft>
                <a:spcPts val="0"/>
              </a:spcAft>
            </a:pPr>
            <a:r>
              <a:rPr lang="en-US" sz="1300" dirty="0"/>
              <a:t>Marked all launch sites on a map</a:t>
            </a:r>
          </a:p>
          <a:p>
            <a:pPr>
              <a:lnSpc>
                <a:spcPct val="100000"/>
              </a:lnSpc>
              <a:spcBef>
                <a:spcPts val="0"/>
              </a:spcBef>
              <a:spcAft>
                <a:spcPts val="0"/>
              </a:spcAft>
            </a:pPr>
            <a:r>
              <a:rPr lang="en-US" sz="1300" dirty="0"/>
              <a:t>Marked the success/failed launches for each site on the map</a:t>
            </a:r>
          </a:p>
          <a:p>
            <a:pPr>
              <a:lnSpc>
                <a:spcPct val="100000"/>
              </a:lnSpc>
              <a:spcBef>
                <a:spcPts val="0"/>
              </a:spcBef>
              <a:spcAft>
                <a:spcPts val="0"/>
              </a:spcAft>
            </a:pPr>
            <a:r>
              <a:rPr lang="en-US" sz="1300" dirty="0"/>
              <a:t>Calculated the distances between a launch site to its proximities</a:t>
            </a:r>
          </a:p>
          <a:p>
            <a:pPr marL="0" indent="0">
              <a:lnSpc>
                <a:spcPct val="100000"/>
              </a:lnSpc>
              <a:spcBef>
                <a:spcPts val="0"/>
              </a:spcBef>
              <a:spcAft>
                <a:spcPts val="0"/>
              </a:spcAft>
              <a:buNone/>
            </a:pPr>
            <a:endParaRPr lang="en-US" sz="1300" dirty="0"/>
          </a:p>
          <a:p>
            <a:pPr>
              <a:lnSpc>
                <a:spcPct val="100000"/>
              </a:lnSpc>
              <a:spcBef>
                <a:spcPts val="0"/>
              </a:spcBef>
              <a:spcAft>
                <a:spcPts val="0"/>
              </a:spcAft>
            </a:pPr>
            <a:endParaRPr lang="en-US" sz="1300" dirty="0"/>
          </a:p>
          <a:p>
            <a:endParaRPr lang="en-US" sz="1300" dirty="0"/>
          </a:p>
          <a:p>
            <a:pPr marL="324000" lvl="1" indent="0">
              <a:spcBef>
                <a:spcPts val="0"/>
              </a:spcBef>
              <a:spcAft>
                <a:spcPts val="0"/>
              </a:spcAft>
              <a:buNone/>
            </a:pPr>
            <a:endParaRPr lang="en-US" sz="1000" dirty="0"/>
          </a:p>
        </p:txBody>
      </p:sp>
      <p:cxnSp>
        <p:nvCxnSpPr>
          <p:cNvPr id="5" name="Straight Connector 4">
            <a:extLst>
              <a:ext uri="{FF2B5EF4-FFF2-40B4-BE49-F238E27FC236}">
                <a16:creationId xmlns:a16="http://schemas.microsoft.com/office/drawing/2014/main" id="{5E62C7A2-8ECA-BBC8-F0FC-980D00C94703}"/>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1EDA28-7A32-80E5-26A5-DDF62F807C98}"/>
              </a:ext>
            </a:extLst>
          </p:cNvPr>
          <p:cNvPicPr>
            <a:picLocks noChangeAspect="1"/>
          </p:cNvPicPr>
          <p:nvPr/>
        </p:nvPicPr>
        <p:blipFill>
          <a:blip r:embed="rId2"/>
          <a:stretch>
            <a:fillRect/>
          </a:stretch>
        </p:blipFill>
        <p:spPr>
          <a:xfrm>
            <a:off x="6437045" y="2495915"/>
            <a:ext cx="4628119" cy="2589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571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C80A-F811-DEFC-9D4E-1B17DDEDC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685F-4180-37E9-22FF-DC2FCEE8A239}"/>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6A209598-16FC-3180-ACF9-FAFDB3716722}"/>
              </a:ext>
            </a:extLst>
          </p:cNvPr>
          <p:cNvSpPr>
            <a:spLocks noGrp="1"/>
          </p:cNvSpPr>
          <p:nvPr>
            <p:ph idx="1"/>
          </p:nvPr>
        </p:nvSpPr>
        <p:spPr>
          <a:xfrm>
            <a:off x="581190" y="2059718"/>
            <a:ext cx="5754955" cy="4331846"/>
          </a:xfrm>
        </p:spPr>
        <p:txBody>
          <a:bodyPr>
            <a:normAutofit lnSpcReduction="10000"/>
          </a:bodyPr>
          <a:lstStyle/>
          <a:p>
            <a:pPr marL="0" indent="0">
              <a:buNone/>
            </a:pPr>
            <a:r>
              <a:rPr lang="en-US" sz="1800" b="1" u="sng" dirty="0"/>
              <a:t>Predictive Analysis</a:t>
            </a:r>
          </a:p>
          <a:p>
            <a:pPr marL="0" indent="0">
              <a:buNone/>
            </a:pPr>
            <a:r>
              <a:rPr lang="en-US" sz="1300" dirty="0"/>
              <a:t>Find the best method performs best using test data Hyperparameter for SVM, Classification Trees and Logistic Regression.</a:t>
            </a:r>
          </a:p>
          <a:p>
            <a:pPr>
              <a:lnSpc>
                <a:spcPct val="100000"/>
              </a:lnSpc>
              <a:spcBef>
                <a:spcPts val="0"/>
              </a:spcBef>
              <a:spcAft>
                <a:spcPts val="0"/>
              </a:spcAft>
            </a:pPr>
            <a:r>
              <a:rPr lang="en-US" sz="1300" dirty="0"/>
              <a:t>Imported the following libraries</a:t>
            </a:r>
          </a:p>
          <a:p>
            <a:pPr lvl="1">
              <a:spcBef>
                <a:spcPts val="0"/>
              </a:spcBef>
              <a:spcAft>
                <a:spcPts val="0"/>
              </a:spcAft>
            </a:pPr>
            <a:r>
              <a:rPr lang="en-US" sz="1000" dirty="0"/>
              <a:t>Pandas</a:t>
            </a:r>
          </a:p>
          <a:p>
            <a:pPr lvl="1">
              <a:spcBef>
                <a:spcPts val="0"/>
              </a:spcBef>
              <a:spcAft>
                <a:spcPts val="0"/>
              </a:spcAft>
            </a:pPr>
            <a:r>
              <a:rPr lang="en-US" sz="1000" dirty="0" err="1"/>
              <a:t>Numpy</a:t>
            </a:r>
            <a:endParaRPr lang="en-US" sz="1000" dirty="0"/>
          </a:p>
          <a:p>
            <a:pPr lvl="1">
              <a:spcBef>
                <a:spcPts val="0"/>
              </a:spcBef>
              <a:spcAft>
                <a:spcPts val="0"/>
              </a:spcAft>
            </a:pPr>
            <a:r>
              <a:rPr lang="en-US" sz="1000" dirty="0"/>
              <a:t>Matplotlib</a:t>
            </a:r>
          </a:p>
          <a:p>
            <a:pPr lvl="1">
              <a:spcBef>
                <a:spcPts val="0"/>
              </a:spcBef>
              <a:spcAft>
                <a:spcPts val="0"/>
              </a:spcAft>
            </a:pPr>
            <a:r>
              <a:rPr lang="en-US" sz="1000" dirty="0"/>
              <a:t>Seaborn</a:t>
            </a:r>
          </a:p>
          <a:p>
            <a:pPr lvl="1">
              <a:spcBef>
                <a:spcPts val="0"/>
              </a:spcBef>
              <a:spcAft>
                <a:spcPts val="0"/>
              </a:spcAft>
            </a:pPr>
            <a:r>
              <a:rPr lang="en-US" sz="1000" dirty="0" err="1"/>
              <a:t>Sklearn</a:t>
            </a:r>
            <a:endParaRPr lang="en-US" sz="1000" dirty="0"/>
          </a:p>
          <a:p>
            <a:pPr>
              <a:lnSpc>
                <a:spcPct val="100000"/>
              </a:lnSpc>
              <a:spcBef>
                <a:spcPts val="0"/>
              </a:spcBef>
              <a:spcAft>
                <a:spcPts val="0"/>
              </a:spcAft>
            </a:pPr>
            <a:r>
              <a:rPr lang="en-US" sz="1300" dirty="0"/>
              <a:t>Loaded the data to the data frame</a:t>
            </a:r>
          </a:p>
          <a:p>
            <a:pPr>
              <a:lnSpc>
                <a:spcPct val="100000"/>
              </a:lnSpc>
              <a:spcBef>
                <a:spcPts val="0"/>
              </a:spcBef>
              <a:spcAft>
                <a:spcPts val="0"/>
              </a:spcAft>
            </a:pPr>
            <a:r>
              <a:rPr lang="en-US" sz="1300" dirty="0"/>
              <a:t>Created a NumPy array from the column in by applying the method </a:t>
            </a:r>
            <a:r>
              <a:rPr lang="en-US" sz="1300" dirty="0" err="1"/>
              <a:t>to_numpy</a:t>
            </a:r>
            <a:r>
              <a:rPr lang="en-US" sz="1300" dirty="0"/>
              <a:t>() then assign it  to the variable, make sure the output is a  Pandas series.</a:t>
            </a:r>
          </a:p>
          <a:p>
            <a:pPr>
              <a:lnSpc>
                <a:spcPct val="100000"/>
              </a:lnSpc>
              <a:spcBef>
                <a:spcPts val="0"/>
              </a:spcBef>
              <a:spcAft>
                <a:spcPts val="0"/>
              </a:spcAft>
            </a:pPr>
            <a:r>
              <a:rPr lang="en-US" sz="1300" dirty="0"/>
              <a:t>Standardized the data x then reassign it to the variable x using the transform provided below.</a:t>
            </a:r>
          </a:p>
          <a:p>
            <a:pPr lvl="1">
              <a:spcBef>
                <a:spcPts val="0"/>
              </a:spcBef>
              <a:spcAft>
                <a:spcPts val="0"/>
              </a:spcAft>
            </a:pPr>
            <a:r>
              <a:rPr lang="en-US" sz="1000" dirty="0"/>
              <a:t>We split the data into training and testing data using the function.</a:t>
            </a:r>
          </a:p>
          <a:p>
            <a:pPr>
              <a:lnSpc>
                <a:spcPct val="100000"/>
              </a:lnSpc>
              <a:spcBef>
                <a:spcPts val="0"/>
              </a:spcBef>
              <a:spcAft>
                <a:spcPts val="0"/>
              </a:spcAft>
            </a:pPr>
            <a:r>
              <a:rPr lang="en-US" sz="1300" dirty="0"/>
              <a:t>Used the function </a:t>
            </a:r>
            <a:r>
              <a:rPr lang="en-US" sz="1300" dirty="0" err="1"/>
              <a:t>train_test_split</a:t>
            </a:r>
            <a:r>
              <a:rPr lang="en-US" sz="1300" dirty="0"/>
              <a:t> the data X and Y into training and test data.</a:t>
            </a:r>
          </a:p>
          <a:p>
            <a:pPr>
              <a:lnSpc>
                <a:spcPct val="100000"/>
              </a:lnSpc>
              <a:spcBef>
                <a:spcPts val="0"/>
              </a:spcBef>
              <a:spcAft>
                <a:spcPts val="0"/>
              </a:spcAft>
            </a:pPr>
            <a:r>
              <a:rPr lang="en-US" sz="1300" dirty="0"/>
              <a:t>Fit the training data to the following models:</a:t>
            </a:r>
          </a:p>
          <a:p>
            <a:pPr lvl="1">
              <a:spcBef>
                <a:spcPts val="0"/>
              </a:spcBef>
              <a:spcAft>
                <a:spcPts val="0"/>
              </a:spcAft>
            </a:pPr>
            <a:r>
              <a:rPr lang="en-US" sz="1000" dirty="0"/>
              <a:t>logistic regression</a:t>
            </a:r>
          </a:p>
          <a:p>
            <a:pPr lvl="1">
              <a:spcBef>
                <a:spcPts val="0"/>
              </a:spcBef>
              <a:spcAft>
                <a:spcPts val="0"/>
              </a:spcAft>
            </a:pPr>
            <a:r>
              <a:rPr lang="en-US" sz="1000" dirty="0"/>
              <a:t>Support Vector Machine</a:t>
            </a:r>
          </a:p>
          <a:p>
            <a:pPr lvl="1">
              <a:spcBef>
                <a:spcPts val="0"/>
              </a:spcBef>
              <a:spcAft>
                <a:spcPts val="0"/>
              </a:spcAft>
            </a:pPr>
            <a:r>
              <a:rPr lang="en-US" sz="1000" dirty="0"/>
              <a:t>Decision Tree Classifier</a:t>
            </a:r>
          </a:p>
          <a:p>
            <a:pPr lvl="1">
              <a:spcBef>
                <a:spcPts val="0"/>
              </a:spcBef>
              <a:spcAft>
                <a:spcPts val="0"/>
              </a:spcAft>
            </a:pPr>
            <a:r>
              <a:rPr lang="en-US" sz="1000" dirty="0"/>
              <a:t>K Nearest Neighbors Classifier</a:t>
            </a:r>
          </a:p>
        </p:txBody>
      </p:sp>
      <p:cxnSp>
        <p:nvCxnSpPr>
          <p:cNvPr id="5" name="Straight Connector 4">
            <a:extLst>
              <a:ext uri="{FF2B5EF4-FFF2-40B4-BE49-F238E27FC236}">
                <a16:creationId xmlns:a16="http://schemas.microsoft.com/office/drawing/2014/main" id="{D2709A51-30EF-6C06-186F-A61DCB28FF53}"/>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9450B49-FF9B-4011-EDF6-C996E11584E6}"/>
              </a:ext>
            </a:extLst>
          </p:cNvPr>
          <p:cNvPicPr>
            <a:picLocks noChangeAspect="1"/>
          </p:cNvPicPr>
          <p:nvPr/>
        </p:nvPicPr>
        <p:blipFill>
          <a:blip r:embed="rId2"/>
          <a:stretch>
            <a:fillRect/>
          </a:stretch>
        </p:blipFill>
        <p:spPr>
          <a:xfrm>
            <a:off x="6788725" y="2472236"/>
            <a:ext cx="4304147" cy="3506809"/>
          </a:xfrm>
          <a:prstGeom prst="rect">
            <a:avLst/>
          </a:prstGeom>
        </p:spPr>
      </p:pic>
    </p:spTree>
    <p:extLst>
      <p:ext uri="{BB962C8B-B14F-4D97-AF65-F5344CB8AC3E}">
        <p14:creationId xmlns:p14="http://schemas.microsoft.com/office/powerpoint/2010/main" val="232016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E4CB9-2A7E-EA85-F2C8-64A17C582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4F5C5-6E10-EBA7-4619-6EC507CE0DB9}"/>
              </a:ext>
            </a:extLst>
          </p:cNvPr>
          <p:cNvSpPr>
            <a:spLocks noGrp="1"/>
          </p:cNvSpPr>
          <p:nvPr>
            <p:ph type="title"/>
          </p:nvPr>
        </p:nvSpPr>
        <p:spPr>
          <a:xfrm>
            <a:off x="1810326" y="702156"/>
            <a:ext cx="9800481" cy="1188720"/>
          </a:xfrm>
        </p:spPr>
        <p:txBody>
          <a:bodyPr/>
          <a:lstStyle/>
          <a:p>
            <a:r>
              <a:rPr lang="en-US" dirty="0"/>
              <a:t>								Results</a:t>
            </a:r>
          </a:p>
        </p:txBody>
      </p:sp>
      <p:sp>
        <p:nvSpPr>
          <p:cNvPr id="3" name="Content Placeholder 2">
            <a:extLst>
              <a:ext uri="{FF2B5EF4-FFF2-40B4-BE49-F238E27FC236}">
                <a16:creationId xmlns:a16="http://schemas.microsoft.com/office/drawing/2014/main" id="{38AFB9CA-8887-C347-FFB6-875C0CE0DAEB}"/>
              </a:ext>
            </a:extLst>
          </p:cNvPr>
          <p:cNvSpPr>
            <a:spLocks noGrp="1"/>
          </p:cNvSpPr>
          <p:nvPr>
            <p:ph idx="1"/>
          </p:nvPr>
        </p:nvSpPr>
        <p:spPr>
          <a:xfrm>
            <a:off x="2068946" y="2059718"/>
            <a:ext cx="4267200" cy="3158827"/>
          </a:xfrm>
        </p:spPr>
        <p:txBody>
          <a:bodyPr>
            <a:normAutofit/>
          </a:bodyPr>
          <a:lstStyle/>
          <a:p>
            <a:r>
              <a:rPr lang="en-US" sz="2400" dirty="0"/>
              <a:t>Exploratory Data Analysis</a:t>
            </a:r>
          </a:p>
          <a:p>
            <a:r>
              <a:rPr lang="en-US" sz="2400" dirty="0"/>
              <a:t>Interactive Analytics Demo in Screenshots</a:t>
            </a:r>
          </a:p>
          <a:p>
            <a:r>
              <a:rPr lang="en-US" sz="2400" dirty="0"/>
              <a:t>Predictive Analysis Results</a:t>
            </a:r>
          </a:p>
          <a:p>
            <a:pPr marL="0" indent="0">
              <a:buNone/>
            </a:pPr>
            <a:endParaRPr lang="en-US" sz="1000" dirty="0"/>
          </a:p>
        </p:txBody>
      </p:sp>
      <p:cxnSp>
        <p:nvCxnSpPr>
          <p:cNvPr id="5" name="Straight Connector 4">
            <a:extLst>
              <a:ext uri="{FF2B5EF4-FFF2-40B4-BE49-F238E27FC236}">
                <a16:creationId xmlns:a16="http://schemas.microsoft.com/office/drawing/2014/main" id="{B2A322E1-138E-E9D5-DA33-CF5141E09381}"/>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577A70C-F642-9B12-B989-7D0BA9CD0F3E}"/>
              </a:ext>
            </a:extLst>
          </p:cNvPr>
          <p:cNvPicPr>
            <a:picLocks noChangeAspect="1"/>
          </p:cNvPicPr>
          <p:nvPr/>
        </p:nvPicPr>
        <p:blipFill>
          <a:blip r:embed="rId2"/>
          <a:stretch>
            <a:fillRect/>
          </a:stretch>
        </p:blipFill>
        <p:spPr>
          <a:xfrm>
            <a:off x="6604000" y="2390966"/>
            <a:ext cx="4748189" cy="2076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932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5D1ECEBD-5B3B-ABCC-717A-4D962C75FB64}"/>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9BC59D2-613E-B6E8-D202-B1399CA9940F}"/>
              </a:ext>
            </a:extLst>
          </p:cNvPr>
          <p:cNvSpPr>
            <a:spLocks noGrp="1"/>
          </p:cNvSpPr>
          <p:nvPr>
            <p:ph type="title"/>
          </p:nvPr>
        </p:nvSpPr>
        <p:spPr>
          <a:xfrm>
            <a:off x="806803" y="2780130"/>
            <a:ext cx="11029616" cy="988332"/>
          </a:xfrm>
        </p:spPr>
        <p:txBody>
          <a:bodyPr>
            <a:normAutofit fontScale="90000"/>
          </a:bodyPr>
          <a:lstStyle/>
          <a:p>
            <a:pPr algn="ctr"/>
            <a:r>
              <a:rPr lang="en-US" sz="4000" dirty="0">
                <a:solidFill>
                  <a:schemeClr val="bg1"/>
                </a:solidFill>
              </a:rPr>
              <a:t>Exploratory Data Analysis With visualization</a:t>
            </a:r>
          </a:p>
        </p:txBody>
      </p:sp>
    </p:spTree>
    <p:extLst>
      <p:ext uri="{BB962C8B-B14F-4D97-AF65-F5344CB8AC3E}">
        <p14:creationId xmlns:p14="http://schemas.microsoft.com/office/powerpoint/2010/main" val="2443277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FD518-3A54-1A87-3FC9-EE52FDAA0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E8B90-45C9-3E0A-A067-EE2AAAEDE884}"/>
              </a:ext>
            </a:extLst>
          </p:cNvPr>
          <p:cNvSpPr>
            <a:spLocks noGrp="1"/>
          </p:cNvSpPr>
          <p:nvPr>
            <p:ph type="title"/>
          </p:nvPr>
        </p:nvSpPr>
        <p:spPr>
          <a:xfrm>
            <a:off x="1810326" y="702156"/>
            <a:ext cx="9800481" cy="1188720"/>
          </a:xfrm>
        </p:spPr>
        <p:txBody>
          <a:bodyPr/>
          <a:lstStyle/>
          <a:p>
            <a:r>
              <a:rPr lang="en-US" dirty="0"/>
              <a:t>							Results</a:t>
            </a:r>
          </a:p>
        </p:txBody>
      </p:sp>
      <p:sp>
        <p:nvSpPr>
          <p:cNvPr id="3" name="Content Placeholder 2">
            <a:extLst>
              <a:ext uri="{FF2B5EF4-FFF2-40B4-BE49-F238E27FC236}">
                <a16:creationId xmlns:a16="http://schemas.microsoft.com/office/drawing/2014/main" id="{325231AC-EE23-0AA7-03CC-8F33BF55FBA0}"/>
              </a:ext>
            </a:extLst>
          </p:cNvPr>
          <p:cNvSpPr>
            <a:spLocks noGrp="1"/>
          </p:cNvSpPr>
          <p:nvPr>
            <p:ph idx="1"/>
          </p:nvPr>
        </p:nvSpPr>
        <p:spPr>
          <a:xfrm>
            <a:off x="581190" y="2059718"/>
            <a:ext cx="11029617" cy="1644064"/>
          </a:xfrm>
        </p:spPr>
        <p:txBody>
          <a:bodyPr>
            <a:normAutofit fontScale="25000" lnSpcReduction="20000"/>
          </a:bodyPr>
          <a:lstStyle/>
          <a:p>
            <a:endParaRPr lang="en-US" sz="5600" dirty="0"/>
          </a:p>
          <a:p>
            <a:pPr marL="2571400" lvl="8" indent="0">
              <a:buNone/>
            </a:pPr>
            <a:r>
              <a:rPr lang="en-US" sz="5100" dirty="0"/>
              <a:t>			</a:t>
            </a:r>
            <a:r>
              <a:rPr lang="en-US" sz="8000" b="1" u="sng" dirty="0">
                <a:solidFill>
                  <a:schemeClr val="tx1"/>
                </a:solidFill>
              </a:rPr>
              <a:t>Flight Number VS Launch Site </a:t>
            </a:r>
          </a:p>
          <a:p>
            <a:r>
              <a:rPr lang="en-US" sz="5600" dirty="0"/>
              <a:t>Early flights tend to have failure while later flights tend to succeed </a:t>
            </a:r>
          </a:p>
          <a:p>
            <a:r>
              <a:rPr lang="en-US" sz="5600" dirty="0"/>
              <a:t>Success seems to be consistent across multiple Launch Sites in later stages, reflecting overall improvement in operations and technology.</a:t>
            </a:r>
          </a:p>
          <a:p>
            <a:r>
              <a:rPr lang="en-US" sz="5600" dirty="0"/>
              <a:t>The results show a positive trend in flight success over time. This indicates learning and improvement, a hallmark of iterative advancements in aerospace engineering and operational processes.</a:t>
            </a:r>
          </a:p>
          <a:p>
            <a:r>
              <a:rPr lang="en-US" sz="5600" b="1" dirty="0"/>
              <a:t>Launch Site Variability</a:t>
            </a:r>
            <a:r>
              <a:rPr lang="en-US" sz="5600" dirty="0"/>
              <a:t>: All launch sites show progress over time, though some (e.g., Kennedy Space Center) may have faced more initial challenges compared to others.</a:t>
            </a:r>
          </a:p>
          <a:p>
            <a:pPr marL="0" indent="0">
              <a:buNone/>
            </a:pPr>
            <a:endParaRPr lang="en-US" sz="1000" dirty="0"/>
          </a:p>
        </p:txBody>
      </p:sp>
      <p:cxnSp>
        <p:nvCxnSpPr>
          <p:cNvPr id="5" name="Straight Connector 4">
            <a:extLst>
              <a:ext uri="{FF2B5EF4-FFF2-40B4-BE49-F238E27FC236}">
                <a16:creationId xmlns:a16="http://schemas.microsoft.com/office/drawing/2014/main" id="{047C1D6E-83A4-3D8D-3C2B-D899CE298D2D}"/>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F00A374-E515-5569-57FE-23B97BBA2DF3}"/>
              </a:ext>
            </a:extLst>
          </p:cNvPr>
          <p:cNvPicPr>
            <a:picLocks noChangeAspect="1"/>
          </p:cNvPicPr>
          <p:nvPr/>
        </p:nvPicPr>
        <p:blipFill>
          <a:blip r:embed="rId2"/>
          <a:stretch>
            <a:fillRect/>
          </a:stretch>
        </p:blipFill>
        <p:spPr>
          <a:xfrm>
            <a:off x="581191" y="4237528"/>
            <a:ext cx="11029617" cy="2301573"/>
          </a:xfrm>
          <a:prstGeom prst="rect">
            <a:avLst/>
          </a:prstGeom>
        </p:spPr>
      </p:pic>
    </p:spTree>
    <p:extLst>
      <p:ext uri="{BB962C8B-B14F-4D97-AF65-F5344CB8AC3E}">
        <p14:creationId xmlns:p14="http://schemas.microsoft.com/office/powerpoint/2010/main" val="401660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C2CCC-E19A-90DF-ACF1-28617470C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C86AC-6C9A-771E-4F3D-0C6A24379925}"/>
              </a:ext>
            </a:extLst>
          </p:cNvPr>
          <p:cNvSpPr>
            <a:spLocks noGrp="1"/>
          </p:cNvSpPr>
          <p:nvPr>
            <p:ph type="title"/>
          </p:nvPr>
        </p:nvSpPr>
        <p:spPr>
          <a:xfrm>
            <a:off x="1810326" y="702156"/>
            <a:ext cx="9800481" cy="1188720"/>
          </a:xfrm>
        </p:spPr>
        <p:txBody>
          <a:bodyPr/>
          <a:lstStyle/>
          <a:p>
            <a:r>
              <a:rPr lang="en-US" dirty="0"/>
              <a:t>							Results</a:t>
            </a:r>
          </a:p>
        </p:txBody>
      </p:sp>
      <p:sp>
        <p:nvSpPr>
          <p:cNvPr id="3" name="Content Placeholder 2">
            <a:extLst>
              <a:ext uri="{FF2B5EF4-FFF2-40B4-BE49-F238E27FC236}">
                <a16:creationId xmlns:a16="http://schemas.microsoft.com/office/drawing/2014/main" id="{D3B179A4-8C04-E197-4B90-396E752BD977}"/>
              </a:ext>
            </a:extLst>
          </p:cNvPr>
          <p:cNvSpPr>
            <a:spLocks noGrp="1"/>
          </p:cNvSpPr>
          <p:nvPr>
            <p:ph idx="1"/>
          </p:nvPr>
        </p:nvSpPr>
        <p:spPr>
          <a:xfrm>
            <a:off x="581190" y="2059718"/>
            <a:ext cx="11029617" cy="1644064"/>
          </a:xfrm>
        </p:spPr>
        <p:txBody>
          <a:bodyPr>
            <a:normAutofit fontScale="77500" lnSpcReduction="20000"/>
          </a:bodyPr>
          <a:lstStyle/>
          <a:p>
            <a:pPr marL="0" indent="0">
              <a:buNone/>
            </a:pPr>
            <a:r>
              <a:rPr lang="en-US" sz="1400" dirty="0">
                <a:solidFill>
                  <a:schemeClr val="tx1"/>
                </a:solidFill>
              </a:rPr>
              <a:t>								</a:t>
            </a:r>
            <a:r>
              <a:rPr lang="en-US" sz="2200" b="1" u="sng" dirty="0">
                <a:solidFill>
                  <a:schemeClr val="tx1"/>
                </a:solidFill>
              </a:rPr>
              <a:t>Pay load Mass VS Launch Site</a:t>
            </a:r>
            <a:endParaRPr lang="en-US" sz="2200" b="1" dirty="0"/>
          </a:p>
          <a:p>
            <a:r>
              <a:rPr lang="en-US" sz="1800" b="1" dirty="0"/>
              <a:t>Success Rates Improve for Heavier Payloads</a:t>
            </a:r>
            <a:r>
              <a:rPr lang="en-US" sz="1800" dirty="0"/>
              <a:t>: The likelihood of successful launches increases with payload mass, especially at CCAFS SLC 40 and KSC LC 39-A.</a:t>
            </a:r>
          </a:p>
          <a:p>
            <a:r>
              <a:rPr lang="en-US" sz="1800" b="1" dirty="0"/>
              <a:t>Launch Site-Specific Trends</a:t>
            </a:r>
            <a:r>
              <a:rPr lang="en-US" sz="1800" dirty="0"/>
              <a:t>: Some sites (e.g., CCAFS SLC 40) manage more diverse payloads, while others (e.g., VAFB SLC 4E) appear to handle lighter payloads with mixed results.</a:t>
            </a:r>
          </a:p>
          <a:p>
            <a:r>
              <a:rPr lang="en-US" sz="1800" b="1" dirty="0"/>
              <a:t>Room for Improvement</a:t>
            </a:r>
            <a:r>
              <a:rPr lang="en-US" sz="1800" dirty="0"/>
              <a:t>: The failures for lighter payloads might reflect early-stage missions or experimental technology.</a:t>
            </a:r>
          </a:p>
        </p:txBody>
      </p:sp>
      <p:cxnSp>
        <p:nvCxnSpPr>
          <p:cNvPr id="5" name="Straight Connector 4">
            <a:extLst>
              <a:ext uri="{FF2B5EF4-FFF2-40B4-BE49-F238E27FC236}">
                <a16:creationId xmlns:a16="http://schemas.microsoft.com/office/drawing/2014/main" id="{257B471C-516C-837A-50CC-87AEE4F6CF50}"/>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29E2916-E948-7B23-5503-60BE6584CB06}"/>
              </a:ext>
            </a:extLst>
          </p:cNvPr>
          <p:cNvPicPr>
            <a:picLocks noChangeAspect="1"/>
          </p:cNvPicPr>
          <p:nvPr/>
        </p:nvPicPr>
        <p:blipFill>
          <a:blip r:embed="rId2"/>
          <a:stretch>
            <a:fillRect/>
          </a:stretch>
        </p:blipFill>
        <p:spPr>
          <a:xfrm>
            <a:off x="412262" y="4202545"/>
            <a:ext cx="11198545" cy="2194339"/>
          </a:xfrm>
          <a:prstGeom prst="rect">
            <a:avLst/>
          </a:prstGeom>
        </p:spPr>
      </p:pic>
    </p:spTree>
    <p:extLst>
      <p:ext uri="{BB962C8B-B14F-4D97-AF65-F5344CB8AC3E}">
        <p14:creationId xmlns:p14="http://schemas.microsoft.com/office/powerpoint/2010/main" val="252938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1CC4-6270-CCB4-EF07-34FD8BB92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09DBB-386D-93D7-8329-DED10DBC4DE0}"/>
              </a:ext>
            </a:extLst>
          </p:cNvPr>
          <p:cNvSpPr>
            <a:spLocks noGrp="1"/>
          </p:cNvSpPr>
          <p:nvPr>
            <p:ph type="title"/>
          </p:nvPr>
        </p:nvSpPr>
        <p:spPr>
          <a:xfrm>
            <a:off x="1810326" y="702156"/>
            <a:ext cx="9800481" cy="1188720"/>
          </a:xfrm>
        </p:spPr>
        <p:txBody>
          <a:bodyPr/>
          <a:lstStyle/>
          <a:p>
            <a:r>
              <a:rPr lang="en-US" dirty="0"/>
              <a:t>							Results</a:t>
            </a:r>
          </a:p>
        </p:txBody>
      </p:sp>
      <p:sp>
        <p:nvSpPr>
          <p:cNvPr id="3" name="Content Placeholder 2">
            <a:extLst>
              <a:ext uri="{FF2B5EF4-FFF2-40B4-BE49-F238E27FC236}">
                <a16:creationId xmlns:a16="http://schemas.microsoft.com/office/drawing/2014/main" id="{B260F5E6-C31D-2E34-EEEA-F8042B7C5B6C}"/>
              </a:ext>
            </a:extLst>
          </p:cNvPr>
          <p:cNvSpPr>
            <a:spLocks noGrp="1"/>
          </p:cNvSpPr>
          <p:nvPr>
            <p:ph idx="1"/>
          </p:nvPr>
        </p:nvSpPr>
        <p:spPr>
          <a:xfrm>
            <a:off x="581191" y="2059717"/>
            <a:ext cx="5495592" cy="4096126"/>
          </a:xfrm>
        </p:spPr>
        <p:txBody>
          <a:bodyPr>
            <a:normAutofit/>
          </a:bodyPr>
          <a:lstStyle/>
          <a:p>
            <a:r>
              <a:rPr lang="en-US" sz="1200" b="1" dirty="0"/>
              <a:t>High Success Rates (1.0): </a:t>
            </a:r>
            <a:r>
              <a:rPr lang="en-US" sz="1200" dirty="0"/>
              <a:t>Orbits like ES-L1, GEO, LEO, and SSO have achieved a 100% success rate, indicating that all missions targeting these orbit types were successful.</a:t>
            </a:r>
          </a:p>
          <a:p>
            <a:r>
              <a:rPr lang="en-US" sz="1200" b="1" dirty="0"/>
              <a:t>Moderate to High Success Rates: </a:t>
            </a:r>
            <a:r>
              <a:rPr lang="en-US" sz="1200" dirty="0"/>
              <a:t>VLEO (Very Low Earth Orbit) and PO (Polar Orbit) have a very high success rate close to 1.0 but slightly below.</a:t>
            </a:r>
          </a:p>
          <a:p>
            <a:r>
              <a:rPr lang="en-US" sz="1200" b="1" dirty="0"/>
              <a:t>Moderate Success Rates: </a:t>
            </a:r>
            <a:r>
              <a:rPr lang="en-US" sz="1200" dirty="0"/>
              <a:t>HEO (Highly Elliptical Orbit) and ISS (International Space Station orbit) have a success rate slightly below 0.8, indicating that a significant majority of missions were successful.</a:t>
            </a:r>
          </a:p>
          <a:p>
            <a:r>
              <a:rPr lang="en-US" sz="1200" b="1" dirty="0"/>
              <a:t>Low Success Rate: </a:t>
            </a:r>
            <a:r>
              <a:rPr lang="en-US" sz="1200" dirty="0"/>
              <a:t>GTO (Geostationary Transfer Orbit) stands out with a success rate below 0.6, suggesting challenges in achieving mission success for this orbit type.</a:t>
            </a:r>
          </a:p>
          <a:p>
            <a:pPr marL="0" indent="0">
              <a:buNone/>
            </a:pPr>
            <a:r>
              <a:rPr lang="en-US" sz="1400" b="1" dirty="0"/>
              <a:t>Insights:</a:t>
            </a:r>
          </a:p>
          <a:p>
            <a:r>
              <a:rPr lang="en-US" sz="1200" dirty="0"/>
              <a:t>This chart could be used to assess the reliability and feasibility of space missions depending on the orbit type. The significantly lower success rate for GTO might indicate technical or operational challenges specific to this orbit.</a:t>
            </a:r>
          </a:p>
        </p:txBody>
      </p:sp>
      <p:cxnSp>
        <p:nvCxnSpPr>
          <p:cNvPr id="5" name="Straight Connector 4">
            <a:extLst>
              <a:ext uri="{FF2B5EF4-FFF2-40B4-BE49-F238E27FC236}">
                <a16:creationId xmlns:a16="http://schemas.microsoft.com/office/drawing/2014/main" id="{EC1DE4D7-845A-FE3B-2D9C-E2C223D30517}"/>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5A6270A-964A-3568-2EA9-193CFE72124E}"/>
              </a:ext>
            </a:extLst>
          </p:cNvPr>
          <p:cNvPicPr>
            <a:picLocks noChangeAspect="1"/>
          </p:cNvPicPr>
          <p:nvPr/>
        </p:nvPicPr>
        <p:blipFill>
          <a:blip r:embed="rId2"/>
          <a:stretch>
            <a:fillRect/>
          </a:stretch>
        </p:blipFill>
        <p:spPr>
          <a:xfrm>
            <a:off x="6076782" y="2059718"/>
            <a:ext cx="5534025" cy="4486275"/>
          </a:xfrm>
          <a:prstGeom prst="rect">
            <a:avLst/>
          </a:prstGeom>
        </p:spPr>
      </p:pic>
    </p:spTree>
    <p:extLst>
      <p:ext uri="{BB962C8B-B14F-4D97-AF65-F5344CB8AC3E}">
        <p14:creationId xmlns:p14="http://schemas.microsoft.com/office/powerpoint/2010/main" val="421219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E2E7-A388-8510-FA19-D232F3A59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7364E-D77A-FE3E-08AC-545FC714D509}"/>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2B10BBB9-E185-350B-E29F-069F03933459}"/>
              </a:ext>
            </a:extLst>
          </p:cNvPr>
          <p:cNvSpPr>
            <a:spLocks noGrp="1"/>
          </p:cNvSpPr>
          <p:nvPr>
            <p:ph idx="1"/>
          </p:nvPr>
        </p:nvSpPr>
        <p:spPr>
          <a:xfrm>
            <a:off x="581190" y="2059717"/>
            <a:ext cx="11029617" cy="2124655"/>
          </a:xfrm>
        </p:spPr>
        <p:txBody>
          <a:bodyPr>
            <a:normAutofit fontScale="25000" lnSpcReduction="20000"/>
          </a:bodyPr>
          <a:lstStyle/>
          <a:p>
            <a:pPr marL="0" indent="0" algn="ctr">
              <a:buNone/>
            </a:pPr>
            <a:r>
              <a:rPr lang="en-US" sz="6800" b="1" u="sng" dirty="0">
                <a:solidFill>
                  <a:schemeClr val="tx1"/>
                </a:solidFill>
              </a:rPr>
              <a:t>Flight Number VS Orbit</a:t>
            </a:r>
            <a:endParaRPr lang="en-US" sz="6800" b="1" dirty="0"/>
          </a:p>
          <a:p>
            <a:pPr>
              <a:lnSpc>
                <a:spcPct val="120000"/>
              </a:lnSpc>
              <a:spcAft>
                <a:spcPts val="0"/>
              </a:spcAft>
            </a:pPr>
            <a:r>
              <a:rPr lang="en-US" sz="5600" dirty="0"/>
              <a:t>As the flight number increases, there appears to be a higher proportion of orange dots (successes), suggesting improved mission success rates with experience or advancements in technology.</a:t>
            </a:r>
          </a:p>
          <a:p>
            <a:pPr>
              <a:lnSpc>
                <a:spcPct val="120000"/>
              </a:lnSpc>
              <a:spcAft>
                <a:spcPts val="0"/>
              </a:spcAft>
            </a:pPr>
            <a:r>
              <a:rPr lang="en-US" sz="5600" dirty="0"/>
              <a:t>Early flight numbers (lower x-axis values) have more blue dots, particularly in orbits like GTO, indicating early challenges.</a:t>
            </a:r>
          </a:p>
          <a:p>
            <a:pPr>
              <a:lnSpc>
                <a:spcPct val="120000"/>
              </a:lnSpc>
              <a:spcAft>
                <a:spcPts val="0"/>
              </a:spcAft>
            </a:pPr>
            <a:r>
              <a:rPr lang="en-US" sz="5600" dirty="0"/>
              <a:t>LEO (Low Earth Orbit): Consistently has a high number of successes (orange dots), indicating reliability in this orbit type. GTO (Geostationary Transfer Orbit): Shows a mix of failures and successes, with some improvement in success rates as flight numbers increase. SSO (Sun-Synchronous Orbit) and GEO (Geostationary Orbit): Fewer data points are available, but they tend to show success when attempted. PO (Polar Orbit) and ISS (International Space Station): Predominantly successful, especially for later flight numbers.</a:t>
            </a:r>
          </a:p>
          <a:p>
            <a:pPr>
              <a:lnSpc>
                <a:spcPct val="120000"/>
              </a:lnSpc>
              <a:spcAft>
                <a:spcPts val="0"/>
              </a:spcAft>
            </a:pPr>
            <a:r>
              <a:rPr lang="en-US" sz="5600" dirty="0"/>
              <a:t>The data suggests a learning curve, where success rates improve as more flights are conducted (possibly due to better engineering, processes, or experience)</a:t>
            </a:r>
            <a:r>
              <a:rPr lang="en-US" sz="2400" dirty="0"/>
              <a:t>.</a:t>
            </a:r>
            <a:endParaRPr lang="en-US" sz="2000" dirty="0"/>
          </a:p>
        </p:txBody>
      </p:sp>
      <p:cxnSp>
        <p:nvCxnSpPr>
          <p:cNvPr id="5" name="Straight Connector 4">
            <a:extLst>
              <a:ext uri="{FF2B5EF4-FFF2-40B4-BE49-F238E27FC236}">
                <a16:creationId xmlns:a16="http://schemas.microsoft.com/office/drawing/2014/main" id="{044B9601-4117-56CB-A31D-1AEEFBC2CDD0}"/>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5BEB881-4853-A1F0-A98E-C28A2E0E1873}"/>
              </a:ext>
            </a:extLst>
          </p:cNvPr>
          <p:cNvPicPr>
            <a:picLocks noChangeAspect="1"/>
          </p:cNvPicPr>
          <p:nvPr/>
        </p:nvPicPr>
        <p:blipFill>
          <a:blip r:embed="rId2"/>
          <a:stretch>
            <a:fillRect/>
          </a:stretch>
        </p:blipFill>
        <p:spPr>
          <a:xfrm>
            <a:off x="581190" y="4452837"/>
            <a:ext cx="10880436" cy="2124657"/>
          </a:xfrm>
          <a:prstGeom prst="rect">
            <a:avLst/>
          </a:prstGeom>
        </p:spPr>
      </p:pic>
    </p:spTree>
    <p:extLst>
      <p:ext uri="{BB962C8B-B14F-4D97-AF65-F5344CB8AC3E}">
        <p14:creationId xmlns:p14="http://schemas.microsoft.com/office/powerpoint/2010/main" val="1871737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35A7-9734-7242-C961-CD900B351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7DAC0-7AD0-7194-F105-B9751F5DAA8F}"/>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F58F4944-A28B-7AB6-65B3-129B69271728}"/>
              </a:ext>
            </a:extLst>
          </p:cNvPr>
          <p:cNvSpPr>
            <a:spLocks noGrp="1"/>
          </p:cNvSpPr>
          <p:nvPr>
            <p:ph idx="1"/>
          </p:nvPr>
        </p:nvSpPr>
        <p:spPr>
          <a:xfrm>
            <a:off x="581190" y="2059717"/>
            <a:ext cx="11029617" cy="2124655"/>
          </a:xfrm>
        </p:spPr>
        <p:txBody>
          <a:bodyPr>
            <a:normAutofit fontScale="77500" lnSpcReduction="20000"/>
          </a:bodyPr>
          <a:lstStyle/>
          <a:p>
            <a:pPr marL="0" indent="0" algn="ctr">
              <a:buNone/>
            </a:pPr>
            <a:r>
              <a:rPr lang="en-US" sz="2400" b="1" u="sng" dirty="0">
                <a:solidFill>
                  <a:schemeClr val="tx1"/>
                </a:solidFill>
              </a:rPr>
              <a:t>Orbit VS Payload Mass</a:t>
            </a:r>
            <a:endParaRPr lang="en-US" sz="2400" b="1" dirty="0"/>
          </a:p>
          <a:p>
            <a:pPr>
              <a:lnSpc>
                <a:spcPct val="120000"/>
              </a:lnSpc>
              <a:spcAft>
                <a:spcPts val="0"/>
              </a:spcAft>
            </a:pPr>
            <a:r>
              <a:rPr lang="en-US" sz="1400" dirty="0"/>
              <a:t>LEO (Low Earth Orbit): Can handle a wide range of payload masses (from light to very heavy) with a high success rate.</a:t>
            </a:r>
          </a:p>
          <a:p>
            <a:pPr>
              <a:lnSpc>
                <a:spcPct val="120000"/>
              </a:lnSpc>
              <a:spcAft>
                <a:spcPts val="0"/>
              </a:spcAft>
            </a:pPr>
            <a:r>
              <a:rPr lang="en-US" sz="1400" dirty="0"/>
              <a:t>ISS (International Space Station orbit): Payloads targeting the ISS show high success, even for heavier payloads. </a:t>
            </a:r>
          </a:p>
          <a:p>
            <a:pPr>
              <a:lnSpc>
                <a:spcPct val="120000"/>
              </a:lnSpc>
              <a:spcAft>
                <a:spcPts val="0"/>
              </a:spcAft>
            </a:pPr>
            <a:r>
              <a:rPr lang="en-US" sz="1400" dirty="0"/>
              <a:t>GTO (Geostationary Transfer Orbit): Has a mix of successes and failures across various payload masses. Notably, there are failures even at moderate payloads (2,000–6,000 kg).</a:t>
            </a:r>
          </a:p>
          <a:p>
            <a:pPr>
              <a:lnSpc>
                <a:spcPct val="120000"/>
              </a:lnSpc>
              <a:spcAft>
                <a:spcPts val="0"/>
              </a:spcAft>
            </a:pPr>
            <a:r>
              <a:rPr lang="en-US" sz="1400" dirty="0"/>
              <a:t>SSO (Sun-Synchronous Orbit): Handles relatively lighter payloads, with a mix of successes and failures.</a:t>
            </a:r>
          </a:p>
          <a:p>
            <a:pPr>
              <a:lnSpc>
                <a:spcPct val="120000"/>
              </a:lnSpc>
              <a:spcAft>
                <a:spcPts val="0"/>
              </a:spcAft>
            </a:pPr>
            <a:r>
              <a:rPr lang="en-US" sz="1400" dirty="0"/>
              <a:t>ES-L1 and HEO: Show fewer data points but indicate some challenges with success rates at varying payloads.</a:t>
            </a:r>
          </a:p>
          <a:p>
            <a:pPr>
              <a:lnSpc>
                <a:spcPct val="120000"/>
              </a:lnSpc>
              <a:spcAft>
                <a:spcPts val="0"/>
              </a:spcAft>
            </a:pPr>
            <a:r>
              <a:rPr lang="en-US" sz="1400" dirty="0"/>
              <a:t>Heavier Payloads (&gt;10,000 kg): Limited attempts (few dots), but some successful missions are visible, suggesting that heavier payloads are more challenging but achievable.</a:t>
            </a:r>
          </a:p>
          <a:p>
            <a:pPr>
              <a:lnSpc>
                <a:spcPct val="120000"/>
              </a:lnSpc>
              <a:spcAft>
                <a:spcPts val="0"/>
              </a:spcAft>
            </a:pPr>
            <a:r>
              <a:rPr lang="en-US" sz="1400" dirty="0"/>
              <a:t>Payload Mass Impact: Heavier payloads increase the risk of mission failure, likely due to the complexity of launch dynamics.</a:t>
            </a:r>
          </a:p>
          <a:p>
            <a:pPr>
              <a:lnSpc>
                <a:spcPct val="120000"/>
              </a:lnSpc>
              <a:spcAft>
                <a:spcPts val="0"/>
              </a:spcAft>
            </a:pPr>
            <a:r>
              <a:rPr lang="en-US" sz="1400" dirty="0"/>
              <a:t>Orbit Sensitivity: Certain orbits like LEO and ISS show robust performance across payload masses, while GTO appears more sensitive to payload mass.</a:t>
            </a:r>
          </a:p>
        </p:txBody>
      </p:sp>
      <p:cxnSp>
        <p:nvCxnSpPr>
          <p:cNvPr id="5" name="Straight Connector 4">
            <a:extLst>
              <a:ext uri="{FF2B5EF4-FFF2-40B4-BE49-F238E27FC236}">
                <a16:creationId xmlns:a16="http://schemas.microsoft.com/office/drawing/2014/main" id="{C651C9F6-1741-80B1-2824-5E779E8ED3C1}"/>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3B7B4B0-031C-7AB3-46EA-3655F1F9ED7E}"/>
              </a:ext>
            </a:extLst>
          </p:cNvPr>
          <p:cNvPicPr>
            <a:picLocks noChangeAspect="1"/>
          </p:cNvPicPr>
          <p:nvPr/>
        </p:nvPicPr>
        <p:blipFill>
          <a:blip r:embed="rId2"/>
          <a:stretch>
            <a:fillRect/>
          </a:stretch>
        </p:blipFill>
        <p:spPr>
          <a:xfrm>
            <a:off x="581190" y="4572930"/>
            <a:ext cx="10945090" cy="2137282"/>
          </a:xfrm>
          <a:prstGeom prst="rect">
            <a:avLst/>
          </a:prstGeom>
        </p:spPr>
      </p:pic>
    </p:spTree>
    <p:extLst>
      <p:ext uri="{BB962C8B-B14F-4D97-AF65-F5344CB8AC3E}">
        <p14:creationId xmlns:p14="http://schemas.microsoft.com/office/powerpoint/2010/main" val="250572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A07DD-DF98-DB80-29FF-703980E59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1BECF7-CCD7-61FB-F36B-AA683B1C5064}"/>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745EBBE3-359D-98C7-9126-775C7C18B651}"/>
              </a:ext>
            </a:extLst>
          </p:cNvPr>
          <p:cNvSpPr>
            <a:spLocks noGrp="1"/>
          </p:cNvSpPr>
          <p:nvPr>
            <p:ph idx="1"/>
          </p:nvPr>
        </p:nvSpPr>
        <p:spPr>
          <a:xfrm>
            <a:off x="701263" y="2948563"/>
            <a:ext cx="5117646" cy="2124655"/>
          </a:xfrm>
        </p:spPr>
        <p:txBody>
          <a:bodyPr>
            <a:normAutofit/>
          </a:bodyPr>
          <a:lstStyle/>
          <a:p>
            <a:pPr>
              <a:lnSpc>
                <a:spcPct val="120000"/>
              </a:lnSpc>
              <a:spcAft>
                <a:spcPts val="0"/>
              </a:spcAft>
            </a:pPr>
            <a:r>
              <a:rPr lang="en-US" sz="1600" dirty="0"/>
              <a:t>From 2013 the Success Rate increased until 2018 it decreased. Then it increased from 2019 onwards.</a:t>
            </a:r>
          </a:p>
        </p:txBody>
      </p:sp>
      <p:cxnSp>
        <p:nvCxnSpPr>
          <p:cNvPr id="5" name="Straight Connector 4">
            <a:extLst>
              <a:ext uri="{FF2B5EF4-FFF2-40B4-BE49-F238E27FC236}">
                <a16:creationId xmlns:a16="http://schemas.microsoft.com/office/drawing/2014/main" id="{104D06E9-4BE3-7626-84BD-85162729F75D}"/>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62716C-7CF1-05E0-3D2B-00E0BA6A9D90}"/>
              </a:ext>
            </a:extLst>
          </p:cNvPr>
          <p:cNvPicPr>
            <a:picLocks noChangeAspect="1"/>
          </p:cNvPicPr>
          <p:nvPr/>
        </p:nvPicPr>
        <p:blipFill>
          <a:blip r:embed="rId2"/>
          <a:stretch>
            <a:fillRect/>
          </a:stretch>
        </p:blipFill>
        <p:spPr>
          <a:xfrm>
            <a:off x="6569911" y="2544874"/>
            <a:ext cx="4490613" cy="3447183"/>
          </a:xfrm>
          <a:prstGeom prst="rect">
            <a:avLst/>
          </a:prstGeom>
        </p:spPr>
      </p:pic>
      <p:sp>
        <p:nvSpPr>
          <p:cNvPr id="8" name="TextBox 7">
            <a:extLst>
              <a:ext uri="{FF2B5EF4-FFF2-40B4-BE49-F238E27FC236}">
                <a16:creationId xmlns:a16="http://schemas.microsoft.com/office/drawing/2014/main" id="{2E394EEB-37E0-AC2C-497E-FAEBEA1F18E9}"/>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Orbit VS Payload Mass</a:t>
            </a:r>
            <a:endParaRPr lang="en-US" sz="1800" b="1" dirty="0"/>
          </a:p>
          <a:p>
            <a:pPr algn="ctr"/>
            <a:endParaRPr lang="en-US" dirty="0"/>
          </a:p>
        </p:txBody>
      </p:sp>
    </p:spTree>
    <p:extLst>
      <p:ext uri="{BB962C8B-B14F-4D97-AF65-F5344CB8AC3E}">
        <p14:creationId xmlns:p14="http://schemas.microsoft.com/office/powerpoint/2010/main" val="2950606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0102-A215-2206-33B0-9BAA26D95825}"/>
              </a:ext>
            </a:extLst>
          </p:cNvPr>
          <p:cNvSpPr>
            <a:spLocks noGrp="1"/>
          </p:cNvSpPr>
          <p:nvPr>
            <p:ph type="title"/>
          </p:nvPr>
        </p:nvSpPr>
        <p:spPr>
          <a:xfrm>
            <a:off x="1810326" y="702156"/>
            <a:ext cx="9800481" cy="1188720"/>
          </a:xfrm>
        </p:spPr>
        <p:txBody>
          <a:bodyPr/>
          <a:lstStyle/>
          <a:p>
            <a:r>
              <a:rPr lang="en-US" dirty="0"/>
              <a:t>						Table of Context </a:t>
            </a:r>
          </a:p>
        </p:txBody>
      </p:sp>
      <p:sp>
        <p:nvSpPr>
          <p:cNvPr id="3" name="Content Placeholder 2">
            <a:extLst>
              <a:ext uri="{FF2B5EF4-FFF2-40B4-BE49-F238E27FC236}">
                <a16:creationId xmlns:a16="http://schemas.microsoft.com/office/drawing/2014/main" id="{7B86781F-E046-BC1D-D28E-4593E70CE43F}"/>
              </a:ext>
            </a:extLst>
          </p:cNvPr>
          <p:cNvSpPr>
            <a:spLocks noGrp="1"/>
          </p:cNvSpPr>
          <p:nvPr>
            <p:ph idx="1"/>
          </p:nvPr>
        </p:nvSpPr>
        <p:spPr>
          <a:xfrm>
            <a:off x="1810326" y="2160015"/>
            <a:ext cx="3177309" cy="3261730"/>
          </a:xfrm>
        </p:spPr>
        <p:txBody>
          <a:bodyPr>
            <a:normAutofit/>
          </a:bodyPr>
          <a:lstStyle/>
          <a:p>
            <a:r>
              <a:rPr lang="en-US" sz="2000" dirty="0"/>
              <a:t>Executive Summary</a:t>
            </a:r>
          </a:p>
          <a:p>
            <a:r>
              <a:rPr lang="en-US" sz="2000" dirty="0"/>
              <a:t>Introduction </a:t>
            </a:r>
          </a:p>
          <a:p>
            <a:r>
              <a:rPr lang="en-US" sz="2000" dirty="0"/>
              <a:t>Methodology </a:t>
            </a:r>
          </a:p>
          <a:p>
            <a:r>
              <a:rPr lang="en-US" sz="2000" dirty="0"/>
              <a:t>Results</a:t>
            </a:r>
          </a:p>
          <a:p>
            <a:r>
              <a:rPr lang="en-US" sz="2000" dirty="0"/>
              <a:t>Conclusion </a:t>
            </a:r>
          </a:p>
          <a:p>
            <a:r>
              <a:rPr lang="en-US" sz="2000" dirty="0"/>
              <a:t>Appendix</a:t>
            </a:r>
          </a:p>
          <a:p>
            <a:pPr marL="0" indent="0">
              <a:buNone/>
            </a:pPr>
            <a:endParaRPr lang="en-US" dirty="0"/>
          </a:p>
        </p:txBody>
      </p:sp>
      <p:cxnSp>
        <p:nvCxnSpPr>
          <p:cNvPr id="5" name="Straight Connector 4">
            <a:extLst>
              <a:ext uri="{FF2B5EF4-FFF2-40B4-BE49-F238E27FC236}">
                <a16:creationId xmlns:a16="http://schemas.microsoft.com/office/drawing/2014/main" id="{7FEB6E34-730B-853D-09D3-38037C1774D4}"/>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Two colleagues planning on board with sticky notes">
            <a:extLst>
              <a:ext uri="{FF2B5EF4-FFF2-40B4-BE49-F238E27FC236}">
                <a16:creationId xmlns:a16="http://schemas.microsoft.com/office/drawing/2014/main" id="{557C04BD-F2AE-0F63-F9B8-3B955B5E14DD}"/>
              </a:ext>
            </a:extLst>
          </p:cNvPr>
          <p:cNvPicPr>
            <a:picLocks noChangeAspect="1"/>
          </p:cNvPicPr>
          <p:nvPr/>
        </p:nvPicPr>
        <p:blipFill>
          <a:blip r:embed="rId2"/>
          <a:stretch>
            <a:fillRect/>
          </a:stretch>
        </p:blipFill>
        <p:spPr>
          <a:xfrm>
            <a:off x="5689600" y="2314130"/>
            <a:ext cx="4230256" cy="2821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415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CC653-D682-BF28-8F61-CE2DF4BEE488}"/>
            </a:ext>
          </a:extLst>
        </p:cNvPr>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A69BD801-DDBE-DAD0-AD4F-F600C2538678}"/>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35F3217-8E52-5AEF-758A-D1F4CDC3F47D}"/>
              </a:ext>
            </a:extLst>
          </p:cNvPr>
          <p:cNvSpPr>
            <a:spLocks noGrp="1"/>
          </p:cNvSpPr>
          <p:nvPr>
            <p:ph type="title"/>
          </p:nvPr>
        </p:nvSpPr>
        <p:spPr>
          <a:xfrm>
            <a:off x="806803" y="2780130"/>
            <a:ext cx="11029616" cy="988332"/>
          </a:xfrm>
        </p:spPr>
        <p:txBody>
          <a:bodyPr>
            <a:normAutofit/>
          </a:bodyPr>
          <a:lstStyle/>
          <a:p>
            <a:pPr algn="ctr"/>
            <a:r>
              <a:rPr lang="en-US" sz="3600" dirty="0">
                <a:solidFill>
                  <a:schemeClr val="bg1"/>
                </a:solidFill>
              </a:rPr>
              <a:t>Exploratory Data Analysis With SQL</a:t>
            </a:r>
          </a:p>
        </p:txBody>
      </p:sp>
    </p:spTree>
    <p:extLst>
      <p:ext uri="{BB962C8B-B14F-4D97-AF65-F5344CB8AC3E}">
        <p14:creationId xmlns:p14="http://schemas.microsoft.com/office/powerpoint/2010/main" val="2022602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DF7CF-601D-CEFA-E49B-8405CEBC2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99C53-AB68-B2AA-5A1D-C758F3620FE4}"/>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189DA9BC-F821-0549-0058-61CFD22F268D}"/>
              </a:ext>
            </a:extLst>
          </p:cNvPr>
          <p:cNvSpPr>
            <a:spLocks noGrp="1"/>
          </p:cNvSpPr>
          <p:nvPr>
            <p:ph idx="1"/>
          </p:nvPr>
        </p:nvSpPr>
        <p:spPr>
          <a:xfrm>
            <a:off x="701263" y="2948563"/>
            <a:ext cx="5117646" cy="2124655"/>
          </a:xfrm>
        </p:spPr>
        <p:txBody>
          <a:bodyPr>
            <a:normAutofit/>
          </a:bodyPr>
          <a:lstStyle/>
          <a:p>
            <a:pPr marL="0" indent="0">
              <a:lnSpc>
                <a:spcPct val="120000"/>
              </a:lnSpc>
              <a:spcAft>
                <a:spcPts val="0"/>
              </a:spcAft>
              <a:buNone/>
            </a:pPr>
            <a:r>
              <a:rPr lang="en-US" sz="1800" dirty="0"/>
              <a:t>Display the names of the unique launch sites  in the space mission</a:t>
            </a:r>
          </a:p>
        </p:txBody>
      </p:sp>
      <p:cxnSp>
        <p:nvCxnSpPr>
          <p:cNvPr id="5" name="Straight Connector 4">
            <a:extLst>
              <a:ext uri="{FF2B5EF4-FFF2-40B4-BE49-F238E27FC236}">
                <a16:creationId xmlns:a16="http://schemas.microsoft.com/office/drawing/2014/main" id="{534D4D10-2CBD-C7C7-B25A-1BA1B33C5D9F}"/>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76FE82-965C-7A7B-2EF8-B2DDE6EA1E65}"/>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1</a:t>
            </a:r>
            <a:endParaRPr lang="en-US" sz="1800" b="1" dirty="0"/>
          </a:p>
          <a:p>
            <a:pPr algn="ctr"/>
            <a:endParaRPr lang="en-US" dirty="0"/>
          </a:p>
        </p:txBody>
      </p:sp>
      <p:pic>
        <p:nvPicPr>
          <p:cNvPr id="6" name="Picture 5">
            <a:extLst>
              <a:ext uri="{FF2B5EF4-FFF2-40B4-BE49-F238E27FC236}">
                <a16:creationId xmlns:a16="http://schemas.microsoft.com/office/drawing/2014/main" id="{5219B85E-6C2D-9F00-3C62-26E8A96FC4C5}"/>
              </a:ext>
            </a:extLst>
          </p:cNvPr>
          <p:cNvPicPr>
            <a:picLocks noChangeAspect="1"/>
          </p:cNvPicPr>
          <p:nvPr/>
        </p:nvPicPr>
        <p:blipFill>
          <a:blip r:embed="rId2"/>
          <a:stretch>
            <a:fillRect/>
          </a:stretch>
        </p:blipFill>
        <p:spPr>
          <a:xfrm>
            <a:off x="6495309" y="2796283"/>
            <a:ext cx="4410691" cy="2429214"/>
          </a:xfrm>
          <a:prstGeom prst="rect">
            <a:avLst/>
          </a:prstGeom>
        </p:spPr>
      </p:pic>
    </p:spTree>
    <p:extLst>
      <p:ext uri="{BB962C8B-B14F-4D97-AF65-F5344CB8AC3E}">
        <p14:creationId xmlns:p14="http://schemas.microsoft.com/office/powerpoint/2010/main" val="19878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9000B-B254-CA88-FD4F-B9C73ABB6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4517A-E77D-2C70-53D5-436E3F3BCFB7}"/>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95D5241C-EE95-5C7C-9D59-3F223D9D2DF7}"/>
              </a:ext>
            </a:extLst>
          </p:cNvPr>
          <p:cNvSpPr>
            <a:spLocks noGrp="1"/>
          </p:cNvSpPr>
          <p:nvPr>
            <p:ph idx="1"/>
          </p:nvPr>
        </p:nvSpPr>
        <p:spPr>
          <a:xfrm>
            <a:off x="581190" y="2116101"/>
            <a:ext cx="11029617" cy="1753935"/>
          </a:xfrm>
        </p:spPr>
        <p:txBody>
          <a:bodyPr>
            <a:normAutofit/>
          </a:bodyPr>
          <a:lstStyle/>
          <a:p>
            <a:pPr marL="0" indent="0" algn="ctr">
              <a:lnSpc>
                <a:spcPct val="120000"/>
              </a:lnSpc>
              <a:spcAft>
                <a:spcPts val="0"/>
              </a:spcAft>
              <a:buNone/>
            </a:pPr>
            <a:r>
              <a:rPr lang="en-US" sz="1800" dirty="0"/>
              <a:t>Display 5 records where launch sites begin with the string 'CCA' </a:t>
            </a:r>
          </a:p>
        </p:txBody>
      </p:sp>
      <p:cxnSp>
        <p:nvCxnSpPr>
          <p:cNvPr id="5" name="Straight Connector 4">
            <a:extLst>
              <a:ext uri="{FF2B5EF4-FFF2-40B4-BE49-F238E27FC236}">
                <a16:creationId xmlns:a16="http://schemas.microsoft.com/office/drawing/2014/main" id="{8A8EA9EF-F488-97AA-128C-9CB54C123904}"/>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617B99-A9CD-05F2-750F-5CC4C4441CBA}"/>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2</a:t>
            </a:r>
            <a:endParaRPr lang="en-US" sz="1800" b="1" dirty="0"/>
          </a:p>
          <a:p>
            <a:pPr algn="ctr"/>
            <a:endParaRPr lang="en-US" dirty="0"/>
          </a:p>
        </p:txBody>
      </p:sp>
      <p:pic>
        <p:nvPicPr>
          <p:cNvPr id="10" name="Picture 9">
            <a:extLst>
              <a:ext uri="{FF2B5EF4-FFF2-40B4-BE49-F238E27FC236}">
                <a16:creationId xmlns:a16="http://schemas.microsoft.com/office/drawing/2014/main" id="{FA7E3ECB-3D72-DA33-898E-18FA82CF89C8}"/>
              </a:ext>
            </a:extLst>
          </p:cNvPr>
          <p:cNvPicPr>
            <a:picLocks noChangeAspect="1"/>
          </p:cNvPicPr>
          <p:nvPr/>
        </p:nvPicPr>
        <p:blipFill>
          <a:blip r:embed="rId2"/>
          <a:stretch>
            <a:fillRect/>
          </a:stretch>
        </p:blipFill>
        <p:spPr>
          <a:xfrm>
            <a:off x="581189" y="3701182"/>
            <a:ext cx="11029617" cy="2200076"/>
          </a:xfrm>
          <a:prstGeom prst="rect">
            <a:avLst/>
          </a:prstGeom>
        </p:spPr>
      </p:pic>
    </p:spTree>
    <p:extLst>
      <p:ext uri="{BB962C8B-B14F-4D97-AF65-F5344CB8AC3E}">
        <p14:creationId xmlns:p14="http://schemas.microsoft.com/office/powerpoint/2010/main" val="58311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32DB9-8C0F-EFEE-A93F-728FB1A18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73D8E-2993-DCC7-F460-4149BA91D68B}"/>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92EE6671-1915-57CC-89EC-A01676A2404B}"/>
              </a:ext>
            </a:extLst>
          </p:cNvPr>
          <p:cNvSpPr>
            <a:spLocks noGrp="1"/>
          </p:cNvSpPr>
          <p:nvPr>
            <p:ph idx="1"/>
          </p:nvPr>
        </p:nvSpPr>
        <p:spPr>
          <a:xfrm>
            <a:off x="581190" y="2116101"/>
            <a:ext cx="11029617" cy="1753935"/>
          </a:xfrm>
        </p:spPr>
        <p:txBody>
          <a:bodyPr>
            <a:normAutofit/>
          </a:bodyPr>
          <a:lstStyle/>
          <a:p>
            <a:pPr marL="0" indent="0" algn="ctr">
              <a:lnSpc>
                <a:spcPct val="120000"/>
              </a:lnSpc>
              <a:spcAft>
                <a:spcPts val="0"/>
              </a:spcAft>
              <a:buNone/>
            </a:pPr>
            <a:r>
              <a:rPr lang="en-US" sz="1800" dirty="0"/>
              <a:t>Display the total payload mass carried by boosters launched by NASA (CRS)</a:t>
            </a:r>
          </a:p>
        </p:txBody>
      </p:sp>
      <p:cxnSp>
        <p:nvCxnSpPr>
          <p:cNvPr id="5" name="Straight Connector 4">
            <a:extLst>
              <a:ext uri="{FF2B5EF4-FFF2-40B4-BE49-F238E27FC236}">
                <a16:creationId xmlns:a16="http://schemas.microsoft.com/office/drawing/2014/main" id="{FF3AE9F9-571B-E948-8CB2-0892AA468375}"/>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34EE69-5737-090B-E558-AD298B906C89}"/>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3</a:t>
            </a:r>
            <a:endParaRPr lang="en-US" sz="1800" b="1" dirty="0"/>
          </a:p>
          <a:p>
            <a:pPr algn="ctr"/>
            <a:endParaRPr lang="en-US" dirty="0"/>
          </a:p>
        </p:txBody>
      </p:sp>
      <p:pic>
        <p:nvPicPr>
          <p:cNvPr id="6" name="Picture 5">
            <a:extLst>
              <a:ext uri="{FF2B5EF4-FFF2-40B4-BE49-F238E27FC236}">
                <a16:creationId xmlns:a16="http://schemas.microsoft.com/office/drawing/2014/main" id="{72C5649C-EF77-5040-0266-074502DCA424}"/>
              </a:ext>
            </a:extLst>
          </p:cNvPr>
          <p:cNvPicPr>
            <a:picLocks noChangeAspect="1"/>
          </p:cNvPicPr>
          <p:nvPr/>
        </p:nvPicPr>
        <p:blipFill>
          <a:blip r:embed="rId2"/>
          <a:stretch>
            <a:fillRect/>
          </a:stretch>
        </p:blipFill>
        <p:spPr>
          <a:xfrm>
            <a:off x="2799888" y="3784037"/>
            <a:ext cx="6592220" cy="1857634"/>
          </a:xfrm>
          <a:prstGeom prst="rect">
            <a:avLst/>
          </a:prstGeom>
        </p:spPr>
      </p:pic>
    </p:spTree>
    <p:extLst>
      <p:ext uri="{BB962C8B-B14F-4D97-AF65-F5344CB8AC3E}">
        <p14:creationId xmlns:p14="http://schemas.microsoft.com/office/powerpoint/2010/main" val="4213043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58A4E-715B-7F46-1848-EFFCA746E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076E7-8299-3611-C58C-076A7D76334A}"/>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38568701-76BF-05E5-1547-826FE6FDB16A}"/>
              </a:ext>
            </a:extLst>
          </p:cNvPr>
          <p:cNvSpPr>
            <a:spLocks noGrp="1"/>
          </p:cNvSpPr>
          <p:nvPr>
            <p:ph idx="1"/>
          </p:nvPr>
        </p:nvSpPr>
        <p:spPr>
          <a:xfrm>
            <a:off x="581190" y="2116101"/>
            <a:ext cx="11029617" cy="1753935"/>
          </a:xfrm>
        </p:spPr>
        <p:txBody>
          <a:bodyPr>
            <a:normAutofit/>
          </a:bodyPr>
          <a:lstStyle/>
          <a:p>
            <a:pPr marL="0" indent="0" algn="ctr">
              <a:lnSpc>
                <a:spcPct val="120000"/>
              </a:lnSpc>
              <a:spcAft>
                <a:spcPts val="0"/>
              </a:spcAft>
              <a:buNone/>
            </a:pPr>
            <a:r>
              <a:rPr lang="en-US" sz="1800" dirty="0"/>
              <a:t>Display average payload mass carried by booster version F9 v1.1</a:t>
            </a:r>
          </a:p>
        </p:txBody>
      </p:sp>
      <p:cxnSp>
        <p:nvCxnSpPr>
          <p:cNvPr id="5" name="Straight Connector 4">
            <a:extLst>
              <a:ext uri="{FF2B5EF4-FFF2-40B4-BE49-F238E27FC236}">
                <a16:creationId xmlns:a16="http://schemas.microsoft.com/office/drawing/2014/main" id="{5839FEA6-8FE3-7396-C9A8-A63C72F06E50}"/>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14E426-3984-1547-11FE-BA4832E29EF3}"/>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4</a:t>
            </a:r>
            <a:endParaRPr lang="en-US" sz="1800" b="1" dirty="0"/>
          </a:p>
          <a:p>
            <a:pPr algn="ctr"/>
            <a:endParaRPr lang="en-US" dirty="0"/>
          </a:p>
        </p:txBody>
      </p:sp>
      <p:pic>
        <p:nvPicPr>
          <p:cNvPr id="10" name="Picture 9">
            <a:extLst>
              <a:ext uri="{FF2B5EF4-FFF2-40B4-BE49-F238E27FC236}">
                <a16:creationId xmlns:a16="http://schemas.microsoft.com/office/drawing/2014/main" id="{C1CB60E8-B131-0B13-A167-A43B85030280}"/>
              </a:ext>
            </a:extLst>
          </p:cNvPr>
          <p:cNvPicPr>
            <a:picLocks noChangeAspect="1"/>
          </p:cNvPicPr>
          <p:nvPr/>
        </p:nvPicPr>
        <p:blipFill>
          <a:blip r:embed="rId2"/>
          <a:stretch>
            <a:fillRect/>
          </a:stretch>
        </p:blipFill>
        <p:spPr>
          <a:xfrm>
            <a:off x="2517247" y="3870036"/>
            <a:ext cx="7354326" cy="1952898"/>
          </a:xfrm>
          <a:prstGeom prst="rect">
            <a:avLst/>
          </a:prstGeom>
        </p:spPr>
      </p:pic>
    </p:spTree>
    <p:extLst>
      <p:ext uri="{BB962C8B-B14F-4D97-AF65-F5344CB8AC3E}">
        <p14:creationId xmlns:p14="http://schemas.microsoft.com/office/powerpoint/2010/main" val="284317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9B0A-AD19-65A4-91E3-E0F5F3647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286B1-68B7-29B4-3859-E64EADF703EA}"/>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27DE4AAB-1837-4875-02BC-C0FDE934D701}"/>
              </a:ext>
            </a:extLst>
          </p:cNvPr>
          <p:cNvSpPr>
            <a:spLocks noGrp="1"/>
          </p:cNvSpPr>
          <p:nvPr>
            <p:ph idx="1"/>
          </p:nvPr>
        </p:nvSpPr>
        <p:spPr>
          <a:xfrm>
            <a:off x="581190" y="2116101"/>
            <a:ext cx="11029617" cy="1753935"/>
          </a:xfrm>
        </p:spPr>
        <p:txBody>
          <a:bodyPr>
            <a:normAutofit/>
          </a:bodyPr>
          <a:lstStyle/>
          <a:p>
            <a:pPr marL="0" indent="0" algn="just">
              <a:lnSpc>
                <a:spcPct val="120000"/>
              </a:lnSpc>
              <a:spcAft>
                <a:spcPts val="0"/>
              </a:spcAft>
              <a:buNone/>
            </a:pPr>
            <a:r>
              <a:rPr lang="en-US" sz="1800" dirty="0"/>
              <a:t>List the date when the first successful landing outcome in ground pad was achieved. average payload mass carried by booster version F9 v1.1</a:t>
            </a:r>
          </a:p>
        </p:txBody>
      </p:sp>
      <p:cxnSp>
        <p:nvCxnSpPr>
          <p:cNvPr id="5" name="Straight Connector 4">
            <a:extLst>
              <a:ext uri="{FF2B5EF4-FFF2-40B4-BE49-F238E27FC236}">
                <a16:creationId xmlns:a16="http://schemas.microsoft.com/office/drawing/2014/main" id="{096B4D77-EB56-763F-F69A-9E59A7CA7185}"/>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10D0C-2F5B-4966-0BE7-6A127A8838FE}"/>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5</a:t>
            </a:r>
            <a:endParaRPr lang="en-US" sz="1800" b="1" dirty="0"/>
          </a:p>
          <a:p>
            <a:pPr algn="ctr"/>
            <a:endParaRPr lang="en-US" dirty="0"/>
          </a:p>
        </p:txBody>
      </p:sp>
      <p:pic>
        <p:nvPicPr>
          <p:cNvPr id="6" name="Picture 5">
            <a:extLst>
              <a:ext uri="{FF2B5EF4-FFF2-40B4-BE49-F238E27FC236}">
                <a16:creationId xmlns:a16="http://schemas.microsoft.com/office/drawing/2014/main" id="{4CE68161-76FD-E693-3408-00B4E5E82C45}"/>
              </a:ext>
            </a:extLst>
          </p:cNvPr>
          <p:cNvPicPr>
            <a:picLocks noChangeAspect="1"/>
          </p:cNvPicPr>
          <p:nvPr/>
        </p:nvPicPr>
        <p:blipFill>
          <a:blip r:embed="rId2"/>
          <a:stretch>
            <a:fillRect/>
          </a:stretch>
        </p:blipFill>
        <p:spPr>
          <a:xfrm>
            <a:off x="2252124" y="3789671"/>
            <a:ext cx="7687748" cy="1790950"/>
          </a:xfrm>
          <a:prstGeom prst="rect">
            <a:avLst/>
          </a:prstGeom>
        </p:spPr>
      </p:pic>
    </p:spTree>
    <p:extLst>
      <p:ext uri="{BB962C8B-B14F-4D97-AF65-F5344CB8AC3E}">
        <p14:creationId xmlns:p14="http://schemas.microsoft.com/office/powerpoint/2010/main" val="4251080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2CB13-35C8-13DF-0474-DB1EB0D64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FDD1F-013E-AA94-F656-9C1CB8792415}"/>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D6530E16-5FBE-EC7E-41C4-8B42E2C13BA3}"/>
              </a:ext>
            </a:extLst>
          </p:cNvPr>
          <p:cNvSpPr>
            <a:spLocks noGrp="1"/>
          </p:cNvSpPr>
          <p:nvPr>
            <p:ph idx="1"/>
          </p:nvPr>
        </p:nvSpPr>
        <p:spPr>
          <a:xfrm>
            <a:off x="692026" y="2617245"/>
            <a:ext cx="5533283" cy="2798613"/>
          </a:xfrm>
        </p:spPr>
        <p:txBody>
          <a:bodyPr>
            <a:normAutofit/>
          </a:bodyPr>
          <a:lstStyle/>
          <a:p>
            <a:pPr marL="0" indent="0" algn="just">
              <a:lnSpc>
                <a:spcPct val="120000"/>
              </a:lnSpc>
              <a:spcAft>
                <a:spcPts val="0"/>
              </a:spcAft>
              <a:buNone/>
            </a:pPr>
            <a:r>
              <a:rPr lang="en-US" sz="1800" dirty="0"/>
              <a:t>List the names of the boosters which have success in drone ship and have payload mass greater than 4000 but less than 6000</a:t>
            </a:r>
          </a:p>
        </p:txBody>
      </p:sp>
      <p:cxnSp>
        <p:nvCxnSpPr>
          <p:cNvPr id="5" name="Straight Connector 4">
            <a:extLst>
              <a:ext uri="{FF2B5EF4-FFF2-40B4-BE49-F238E27FC236}">
                <a16:creationId xmlns:a16="http://schemas.microsoft.com/office/drawing/2014/main" id="{8F458B35-3431-3F7A-F417-7C5EBFD8E8D6}"/>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B49C5D-6841-3451-FD35-1C86A28F576D}"/>
              </a:ext>
            </a:extLst>
          </p:cNvPr>
          <p:cNvSpPr txBox="1"/>
          <p:nvPr/>
        </p:nvSpPr>
        <p:spPr>
          <a:xfrm>
            <a:off x="4624229" y="1970914"/>
            <a:ext cx="3140363" cy="646331"/>
          </a:xfrm>
          <a:prstGeom prst="rect">
            <a:avLst/>
          </a:prstGeom>
          <a:noFill/>
        </p:spPr>
        <p:txBody>
          <a:bodyPr wrap="square" rtlCol="0">
            <a:spAutoFit/>
          </a:bodyPr>
          <a:lstStyle/>
          <a:p>
            <a:pPr algn="ctr"/>
            <a:r>
              <a:rPr lang="en-US" sz="1800" b="1" u="sng" dirty="0">
                <a:solidFill>
                  <a:schemeClr val="tx1"/>
                </a:solidFill>
              </a:rPr>
              <a:t>Task 6</a:t>
            </a:r>
            <a:endParaRPr lang="en-US" sz="1800" b="1" dirty="0"/>
          </a:p>
          <a:p>
            <a:pPr algn="ctr"/>
            <a:endParaRPr lang="en-US" dirty="0"/>
          </a:p>
        </p:txBody>
      </p:sp>
      <p:pic>
        <p:nvPicPr>
          <p:cNvPr id="7" name="Picture 6">
            <a:extLst>
              <a:ext uri="{FF2B5EF4-FFF2-40B4-BE49-F238E27FC236}">
                <a16:creationId xmlns:a16="http://schemas.microsoft.com/office/drawing/2014/main" id="{432DEA8E-2D02-D0AC-220F-305CB52EC47C}"/>
              </a:ext>
            </a:extLst>
          </p:cNvPr>
          <p:cNvPicPr>
            <a:picLocks noChangeAspect="1"/>
          </p:cNvPicPr>
          <p:nvPr/>
        </p:nvPicPr>
        <p:blipFill>
          <a:blip r:embed="rId2"/>
          <a:stretch>
            <a:fillRect/>
          </a:stretch>
        </p:blipFill>
        <p:spPr>
          <a:xfrm>
            <a:off x="6353059" y="2401456"/>
            <a:ext cx="5257748" cy="3849878"/>
          </a:xfrm>
          <a:prstGeom prst="rect">
            <a:avLst/>
          </a:prstGeom>
        </p:spPr>
      </p:pic>
    </p:spTree>
    <p:extLst>
      <p:ext uri="{BB962C8B-B14F-4D97-AF65-F5344CB8AC3E}">
        <p14:creationId xmlns:p14="http://schemas.microsoft.com/office/powerpoint/2010/main" val="2600664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46F2-F517-F1BB-2B3D-AE1432FBE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A5293-CAB5-14B9-6FE7-CA99791FD9A5}"/>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FE18A6A3-77B3-3D6C-D1E3-E2A535225FBB}"/>
              </a:ext>
            </a:extLst>
          </p:cNvPr>
          <p:cNvSpPr>
            <a:spLocks noGrp="1"/>
          </p:cNvSpPr>
          <p:nvPr>
            <p:ph idx="1"/>
          </p:nvPr>
        </p:nvSpPr>
        <p:spPr>
          <a:xfrm>
            <a:off x="692026" y="2617245"/>
            <a:ext cx="5533283" cy="2798613"/>
          </a:xfrm>
        </p:spPr>
        <p:txBody>
          <a:bodyPr>
            <a:normAutofit/>
          </a:bodyPr>
          <a:lstStyle/>
          <a:p>
            <a:pPr marL="0" indent="0" algn="just">
              <a:lnSpc>
                <a:spcPct val="120000"/>
              </a:lnSpc>
              <a:spcAft>
                <a:spcPts val="0"/>
              </a:spcAft>
              <a:buNone/>
            </a:pPr>
            <a:r>
              <a:rPr lang="en-US" sz="1800" dirty="0"/>
              <a:t>List the total number of successful and failure mission outcomes</a:t>
            </a:r>
          </a:p>
        </p:txBody>
      </p:sp>
      <p:cxnSp>
        <p:nvCxnSpPr>
          <p:cNvPr id="5" name="Straight Connector 4">
            <a:extLst>
              <a:ext uri="{FF2B5EF4-FFF2-40B4-BE49-F238E27FC236}">
                <a16:creationId xmlns:a16="http://schemas.microsoft.com/office/drawing/2014/main" id="{96D1BAE6-9815-46D9-8DA3-27220F9D0C9D}"/>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56F18-8A96-1FF5-8782-348A97C53A8D}"/>
              </a:ext>
            </a:extLst>
          </p:cNvPr>
          <p:cNvSpPr txBox="1"/>
          <p:nvPr/>
        </p:nvSpPr>
        <p:spPr>
          <a:xfrm>
            <a:off x="4624229" y="1970914"/>
            <a:ext cx="3140363" cy="369332"/>
          </a:xfrm>
          <a:prstGeom prst="rect">
            <a:avLst/>
          </a:prstGeom>
          <a:noFill/>
        </p:spPr>
        <p:txBody>
          <a:bodyPr wrap="square" rtlCol="0">
            <a:spAutoFit/>
          </a:bodyPr>
          <a:lstStyle/>
          <a:p>
            <a:pPr algn="ctr"/>
            <a:r>
              <a:rPr lang="en-US" sz="1800" b="1" u="sng" dirty="0">
                <a:solidFill>
                  <a:schemeClr val="tx1"/>
                </a:solidFill>
              </a:rPr>
              <a:t>Task 7</a:t>
            </a:r>
            <a:endParaRPr lang="en-US" dirty="0"/>
          </a:p>
        </p:txBody>
      </p:sp>
      <p:pic>
        <p:nvPicPr>
          <p:cNvPr id="6" name="Picture 5">
            <a:extLst>
              <a:ext uri="{FF2B5EF4-FFF2-40B4-BE49-F238E27FC236}">
                <a16:creationId xmlns:a16="http://schemas.microsoft.com/office/drawing/2014/main" id="{4B3C86D2-8ADF-958E-91A0-15AEAC754AE3}"/>
              </a:ext>
            </a:extLst>
          </p:cNvPr>
          <p:cNvPicPr>
            <a:picLocks noChangeAspect="1"/>
          </p:cNvPicPr>
          <p:nvPr/>
        </p:nvPicPr>
        <p:blipFill>
          <a:blip r:embed="rId2"/>
          <a:stretch>
            <a:fillRect/>
          </a:stretch>
        </p:blipFill>
        <p:spPr>
          <a:xfrm>
            <a:off x="6426344" y="2995180"/>
            <a:ext cx="4915911" cy="2239303"/>
          </a:xfrm>
          <a:prstGeom prst="rect">
            <a:avLst/>
          </a:prstGeom>
        </p:spPr>
      </p:pic>
    </p:spTree>
    <p:extLst>
      <p:ext uri="{BB962C8B-B14F-4D97-AF65-F5344CB8AC3E}">
        <p14:creationId xmlns:p14="http://schemas.microsoft.com/office/powerpoint/2010/main" val="102886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5A68-CEFB-589F-A87E-226C27378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4484B-F79F-2556-F2E6-0A75EFC9373E}"/>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DEE22B7D-F5BE-BD89-42B5-8E8230CC9639}"/>
              </a:ext>
            </a:extLst>
          </p:cNvPr>
          <p:cNvSpPr>
            <a:spLocks noGrp="1"/>
          </p:cNvSpPr>
          <p:nvPr>
            <p:ph idx="1"/>
          </p:nvPr>
        </p:nvSpPr>
        <p:spPr>
          <a:xfrm>
            <a:off x="692026" y="2617245"/>
            <a:ext cx="5533283" cy="2798613"/>
          </a:xfrm>
        </p:spPr>
        <p:txBody>
          <a:bodyPr>
            <a:normAutofit/>
          </a:bodyPr>
          <a:lstStyle/>
          <a:p>
            <a:pPr marL="0" indent="0" algn="ctr">
              <a:lnSpc>
                <a:spcPct val="120000"/>
              </a:lnSpc>
              <a:spcAft>
                <a:spcPts val="0"/>
              </a:spcAft>
              <a:buNone/>
            </a:pPr>
            <a:r>
              <a:rPr lang="en-US" sz="1800" dirty="0"/>
              <a:t>List the   names of the </a:t>
            </a:r>
            <a:r>
              <a:rPr lang="en-US" sz="1800" dirty="0" err="1"/>
              <a:t>booster_versions</a:t>
            </a:r>
            <a:r>
              <a:rPr lang="en-US" sz="1800" dirty="0"/>
              <a:t> which have carried the maximum payload mass. Use a subquery</a:t>
            </a:r>
          </a:p>
        </p:txBody>
      </p:sp>
      <p:cxnSp>
        <p:nvCxnSpPr>
          <p:cNvPr id="5" name="Straight Connector 4">
            <a:extLst>
              <a:ext uri="{FF2B5EF4-FFF2-40B4-BE49-F238E27FC236}">
                <a16:creationId xmlns:a16="http://schemas.microsoft.com/office/drawing/2014/main" id="{9F3C8FAB-E216-5DD4-EF63-01024FAF4300}"/>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EE3F5F6-2619-014B-7DF5-468886F2A3CE}"/>
              </a:ext>
            </a:extLst>
          </p:cNvPr>
          <p:cNvSpPr txBox="1"/>
          <p:nvPr/>
        </p:nvSpPr>
        <p:spPr>
          <a:xfrm>
            <a:off x="4624229" y="1970914"/>
            <a:ext cx="3140363" cy="369332"/>
          </a:xfrm>
          <a:prstGeom prst="rect">
            <a:avLst/>
          </a:prstGeom>
          <a:noFill/>
        </p:spPr>
        <p:txBody>
          <a:bodyPr wrap="square" rtlCol="0">
            <a:spAutoFit/>
          </a:bodyPr>
          <a:lstStyle/>
          <a:p>
            <a:pPr algn="ctr"/>
            <a:r>
              <a:rPr lang="en-US" sz="1800" b="1" u="sng" dirty="0">
                <a:solidFill>
                  <a:schemeClr val="tx1"/>
                </a:solidFill>
              </a:rPr>
              <a:t>Task 8</a:t>
            </a:r>
            <a:endParaRPr lang="en-US" dirty="0"/>
          </a:p>
        </p:txBody>
      </p:sp>
      <p:pic>
        <p:nvPicPr>
          <p:cNvPr id="7" name="Picture 6">
            <a:extLst>
              <a:ext uri="{FF2B5EF4-FFF2-40B4-BE49-F238E27FC236}">
                <a16:creationId xmlns:a16="http://schemas.microsoft.com/office/drawing/2014/main" id="{6EE03DFE-D15E-427E-A1CF-478975669D95}"/>
              </a:ext>
            </a:extLst>
          </p:cNvPr>
          <p:cNvPicPr>
            <a:picLocks noChangeAspect="1"/>
          </p:cNvPicPr>
          <p:nvPr/>
        </p:nvPicPr>
        <p:blipFill>
          <a:blip r:embed="rId2"/>
          <a:stretch>
            <a:fillRect/>
          </a:stretch>
        </p:blipFill>
        <p:spPr>
          <a:xfrm>
            <a:off x="7679759" y="2026383"/>
            <a:ext cx="3062131" cy="4129461"/>
          </a:xfrm>
          <a:prstGeom prst="rect">
            <a:avLst/>
          </a:prstGeom>
        </p:spPr>
      </p:pic>
    </p:spTree>
    <p:extLst>
      <p:ext uri="{BB962C8B-B14F-4D97-AF65-F5344CB8AC3E}">
        <p14:creationId xmlns:p14="http://schemas.microsoft.com/office/powerpoint/2010/main" val="605627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5D939-3093-3B07-17A5-4139E57F0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433D6-1B32-2932-1A4C-616F417C1B0D}"/>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CD82FC68-17CA-6014-0EBC-D4E3BAC89CBA}"/>
              </a:ext>
            </a:extLst>
          </p:cNvPr>
          <p:cNvSpPr>
            <a:spLocks noGrp="1"/>
          </p:cNvSpPr>
          <p:nvPr>
            <p:ph idx="1"/>
          </p:nvPr>
        </p:nvSpPr>
        <p:spPr>
          <a:xfrm>
            <a:off x="651891" y="2761675"/>
            <a:ext cx="5037709" cy="1877510"/>
          </a:xfrm>
        </p:spPr>
        <p:txBody>
          <a:bodyPr>
            <a:normAutofit fontScale="92500"/>
          </a:bodyPr>
          <a:lstStyle/>
          <a:p>
            <a:pPr marL="0" indent="0" algn="ctr">
              <a:lnSpc>
                <a:spcPct val="120000"/>
              </a:lnSpc>
              <a:spcAft>
                <a:spcPts val="0"/>
              </a:spcAft>
              <a:buNone/>
            </a:pPr>
            <a:endParaRPr lang="en-US" sz="1800" dirty="0"/>
          </a:p>
          <a:p>
            <a:pPr marL="0" indent="0" algn="ctr">
              <a:lnSpc>
                <a:spcPct val="120000"/>
              </a:lnSpc>
              <a:spcAft>
                <a:spcPts val="0"/>
              </a:spcAft>
              <a:buNone/>
            </a:pPr>
            <a:endParaRPr lang="en-US" sz="1800" dirty="0"/>
          </a:p>
          <a:p>
            <a:pPr marL="0" indent="0" algn="just">
              <a:lnSpc>
                <a:spcPct val="120000"/>
              </a:lnSpc>
              <a:spcAft>
                <a:spcPts val="0"/>
              </a:spcAft>
              <a:buNone/>
            </a:pPr>
            <a:r>
              <a:rPr lang="en-US" sz="1800" dirty="0"/>
              <a:t>List the records which will display the month names, failure </a:t>
            </a:r>
            <a:r>
              <a:rPr lang="en-US" sz="1800" dirty="0" err="1"/>
              <a:t>landing_outcomes</a:t>
            </a:r>
            <a:r>
              <a:rPr lang="en-US" sz="1800" dirty="0"/>
              <a:t> in drone ship ,booster versions, </a:t>
            </a:r>
            <a:r>
              <a:rPr lang="en-US" sz="1800" dirty="0" err="1"/>
              <a:t>launch_site</a:t>
            </a:r>
            <a:r>
              <a:rPr lang="en-US" sz="1800" dirty="0"/>
              <a:t> for the months in year 2015.</a:t>
            </a:r>
          </a:p>
        </p:txBody>
      </p:sp>
      <p:cxnSp>
        <p:nvCxnSpPr>
          <p:cNvPr id="5" name="Straight Connector 4">
            <a:extLst>
              <a:ext uri="{FF2B5EF4-FFF2-40B4-BE49-F238E27FC236}">
                <a16:creationId xmlns:a16="http://schemas.microsoft.com/office/drawing/2014/main" id="{C7BD0A52-8ECE-83F3-A8B8-C2E94171881D}"/>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2A598C-196D-EAD6-D540-9CD5B4F351E5}"/>
              </a:ext>
            </a:extLst>
          </p:cNvPr>
          <p:cNvSpPr txBox="1"/>
          <p:nvPr/>
        </p:nvSpPr>
        <p:spPr>
          <a:xfrm>
            <a:off x="4624229" y="1970914"/>
            <a:ext cx="3140363" cy="369332"/>
          </a:xfrm>
          <a:prstGeom prst="rect">
            <a:avLst/>
          </a:prstGeom>
          <a:noFill/>
        </p:spPr>
        <p:txBody>
          <a:bodyPr wrap="square" rtlCol="0">
            <a:spAutoFit/>
          </a:bodyPr>
          <a:lstStyle/>
          <a:p>
            <a:pPr algn="ctr"/>
            <a:r>
              <a:rPr lang="en-US" sz="1800" b="1" u="sng" dirty="0">
                <a:solidFill>
                  <a:schemeClr val="tx1"/>
                </a:solidFill>
              </a:rPr>
              <a:t>Task 9</a:t>
            </a:r>
            <a:endParaRPr lang="en-US" dirty="0"/>
          </a:p>
        </p:txBody>
      </p:sp>
      <p:pic>
        <p:nvPicPr>
          <p:cNvPr id="6" name="Picture 5">
            <a:extLst>
              <a:ext uri="{FF2B5EF4-FFF2-40B4-BE49-F238E27FC236}">
                <a16:creationId xmlns:a16="http://schemas.microsoft.com/office/drawing/2014/main" id="{87355908-6005-400B-93C8-B24160FB141F}"/>
              </a:ext>
            </a:extLst>
          </p:cNvPr>
          <p:cNvPicPr>
            <a:picLocks noChangeAspect="1"/>
          </p:cNvPicPr>
          <p:nvPr/>
        </p:nvPicPr>
        <p:blipFill>
          <a:blip r:embed="rId2"/>
          <a:stretch>
            <a:fillRect/>
          </a:stretch>
        </p:blipFill>
        <p:spPr>
          <a:xfrm>
            <a:off x="6024873" y="2567712"/>
            <a:ext cx="5626954" cy="3186786"/>
          </a:xfrm>
          <a:prstGeom prst="rect">
            <a:avLst/>
          </a:prstGeom>
        </p:spPr>
      </p:pic>
    </p:spTree>
    <p:extLst>
      <p:ext uri="{BB962C8B-B14F-4D97-AF65-F5344CB8AC3E}">
        <p14:creationId xmlns:p14="http://schemas.microsoft.com/office/powerpoint/2010/main" val="40839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AFADB-A846-E4F9-2494-39FAD106C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5A869-35D2-F4E6-9219-85B93D7630F1}"/>
              </a:ext>
            </a:extLst>
          </p:cNvPr>
          <p:cNvSpPr>
            <a:spLocks noGrp="1"/>
          </p:cNvSpPr>
          <p:nvPr>
            <p:ph type="title"/>
          </p:nvPr>
        </p:nvSpPr>
        <p:spPr>
          <a:xfrm>
            <a:off x="581190" y="702156"/>
            <a:ext cx="11029617" cy="1188720"/>
          </a:xfrm>
        </p:spPr>
        <p:txBody>
          <a:bodyPr/>
          <a:lstStyle/>
          <a:p>
            <a:r>
              <a:rPr lang="en-US" dirty="0"/>
              <a:t>								Executive Summary</a:t>
            </a:r>
          </a:p>
        </p:txBody>
      </p:sp>
      <p:sp>
        <p:nvSpPr>
          <p:cNvPr id="3" name="Content Placeholder 2">
            <a:extLst>
              <a:ext uri="{FF2B5EF4-FFF2-40B4-BE49-F238E27FC236}">
                <a16:creationId xmlns:a16="http://schemas.microsoft.com/office/drawing/2014/main" id="{24A6CAEB-8974-1A2E-DE2C-AEB80ECFFCFB}"/>
              </a:ext>
            </a:extLst>
          </p:cNvPr>
          <p:cNvSpPr>
            <a:spLocks noGrp="1"/>
          </p:cNvSpPr>
          <p:nvPr>
            <p:ph idx="1"/>
          </p:nvPr>
        </p:nvSpPr>
        <p:spPr>
          <a:xfrm>
            <a:off x="581192" y="2340863"/>
            <a:ext cx="6299899" cy="3365229"/>
          </a:xfrm>
        </p:spPr>
        <p:txBody>
          <a:bodyPr>
            <a:normAutofit lnSpcReduction="10000"/>
          </a:bodyPr>
          <a:lstStyle/>
          <a:p>
            <a:r>
              <a:rPr lang="en-US" sz="1400" dirty="0"/>
              <a:t>Space Y would like to compete with SpaceX founded by Billionaire industrialist Allon Musk.</a:t>
            </a:r>
          </a:p>
          <a:p>
            <a:r>
              <a:rPr lang="en-US" sz="1400" dirty="0"/>
              <a:t>SpaceX advertises Falcon 9 rocket launches on its website, with a cost of 62 million dollars; other providers cost upward of 165 million dollars each, much of the savings is because SpaceX can reuse the first stage.</a:t>
            </a:r>
          </a:p>
          <a:p>
            <a:r>
              <a:rPr lang="en-US" sz="1400" dirty="0"/>
              <a:t>This information can be used if an alternate company wants to bid against SpaceX for a rocket launch.</a:t>
            </a:r>
          </a:p>
          <a:p>
            <a:r>
              <a:rPr lang="en-US" sz="1400" dirty="0"/>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p>
        </p:txBody>
      </p:sp>
      <p:cxnSp>
        <p:nvCxnSpPr>
          <p:cNvPr id="5" name="Straight Connector 4">
            <a:extLst>
              <a:ext uri="{FF2B5EF4-FFF2-40B4-BE49-F238E27FC236}">
                <a16:creationId xmlns:a16="http://schemas.microsoft.com/office/drawing/2014/main" id="{F1A06CED-D7DE-9638-F7CB-B0BBEBC5F9BB}"/>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CA1852-9084-D4F8-8353-06CA755B729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7426038" y="2340864"/>
            <a:ext cx="3906981" cy="3365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697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36758-A74C-EDDE-69AC-C615AC78C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E25A7-804B-83A9-2C74-D9F5941D6286}"/>
              </a:ext>
            </a:extLst>
          </p:cNvPr>
          <p:cNvSpPr>
            <a:spLocks noGrp="1"/>
          </p:cNvSpPr>
          <p:nvPr>
            <p:ph type="title"/>
          </p:nvPr>
        </p:nvSpPr>
        <p:spPr>
          <a:xfrm>
            <a:off x="581190" y="702156"/>
            <a:ext cx="11029617" cy="1188720"/>
          </a:xfrm>
        </p:spPr>
        <p:txBody>
          <a:bodyPr/>
          <a:lstStyle/>
          <a:p>
            <a:pPr algn="ctr"/>
            <a:r>
              <a:rPr lang="en-US" dirty="0"/>
              <a:t>Results</a:t>
            </a:r>
          </a:p>
        </p:txBody>
      </p:sp>
      <p:sp>
        <p:nvSpPr>
          <p:cNvPr id="3" name="Content Placeholder 2">
            <a:extLst>
              <a:ext uri="{FF2B5EF4-FFF2-40B4-BE49-F238E27FC236}">
                <a16:creationId xmlns:a16="http://schemas.microsoft.com/office/drawing/2014/main" id="{80898BBA-E9B4-5A7A-D981-6775A3FAE80F}"/>
              </a:ext>
            </a:extLst>
          </p:cNvPr>
          <p:cNvSpPr>
            <a:spLocks noGrp="1"/>
          </p:cNvSpPr>
          <p:nvPr>
            <p:ph idx="1"/>
          </p:nvPr>
        </p:nvSpPr>
        <p:spPr>
          <a:xfrm>
            <a:off x="771964" y="2918693"/>
            <a:ext cx="5037709" cy="1877510"/>
          </a:xfrm>
        </p:spPr>
        <p:txBody>
          <a:bodyPr>
            <a:normAutofit fontScale="92500" lnSpcReduction="20000"/>
          </a:bodyPr>
          <a:lstStyle/>
          <a:p>
            <a:pPr marL="0" indent="0" algn="ctr">
              <a:lnSpc>
                <a:spcPct val="120000"/>
              </a:lnSpc>
              <a:spcAft>
                <a:spcPts val="0"/>
              </a:spcAft>
              <a:buNone/>
            </a:pPr>
            <a:endParaRPr lang="en-US" sz="1800" dirty="0"/>
          </a:p>
          <a:p>
            <a:pPr marL="0" indent="0" algn="ctr">
              <a:lnSpc>
                <a:spcPct val="120000"/>
              </a:lnSpc>
              <a:spcAft>
                <a:spcPts val="0"/>
              </a:spcAft>
              <a:buNone/>
            </a:pPr>
            <a:endParaRPr lang="en-US" sz="1800" dirty="0"/>
          </a:p>
          <a:p>
            <a:pPr marL="0" indent="0" algn="just">
              <a:lnSpc>
                <a:spcPct val="120000"/>
              </a:lnSpc>
              <a:spcAft>
                <a:spcPts val="0"/>
              </a:spcAft>
              <a:buNone/>
            </a:pPr>
            <a:r>
              <a:rPr lang="en-US" sz="1800" dirty="0"/>
              <a:t>Rank the count of landing outcomes (such as Failure (drone ship) or Success (ground pad)) between the date 2010-06-04 and 2017-03-20, in descending order</a:t>
            </a:r>
          </a:p>
        </p:txBody>
      </p:sp>
      <p:cxnSp>
        <p:nvCxnSpPr>
          <p:cNvPr id="5" name="Straight Connector 4">
            <a:extLst>
              <a:ext uri="{FF2B5EF4-FFF2-40B4-BE49-F238E27FC236}">
                <a16:creationId xmlns:a16="http://schemas.microsoft.com/office/drawing/2014/main" id="{A1D2FA70-F3BB-3391-FE08-1C8D3C741938}"/>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7879CB-8549-51D2-4B57-CD9E8B120F3D}"/>
              </a:ext>
            </a:extLst>
          </p:cNvPr>
          <p:cNvSpPr txBox="1"/>
          <p:nvPr/>
        </p:nvSpPr>
        <p:spPr>
          <a:xfrm>
            <a:off x="4624229" y="1970914"/>
            <a:ext cx="3140363" cy="369332"/>
          </a:xfrm>
          <a:prstGeom prst="rect">
            <a:avLst/>
          </a:prstGeom>
          <a:noFill/>
        </p:spPr>
        <p:txBody>
          <a:bodyPr wrap="square" rtlCol="0">
            <a:spAutoFit/>
          </a:bodyPr>
          <a:lstStyle/>
          <a:p>
            <a:pPr algn="ctr"/>
            <a:r>
              <a:rPr lang="en-US" sz="1800" b="1" u="sng" dirty="0">
                <a:solidFill>
                  <a:schemeClr val="tx1"/>
                </a:solidFill>
              </a:rPr>
              <a:t>Task 10</a:t>
            </a:r>
            <a:endParaRPr lang="en-US" dirty="0"/>
          </a:p>
        </p:txBody>
      </p:sp>
      <p:pic>
        <p:nvPicPr>
          <p:cNvPr id="7" name="Picture 6">
            <a:extLst>
              <a:ext uri="{FF2B5EF4-FFF2-40B4-BE49-F238E27FC236}">
                <a16:creationId xmlns:a16="http://schemas.microsoft.com/office/drawing/2014/main" id="{D864A72D-6FC8-FD78-CCA5-F47406ECE7F2}"/>
              </a:ext>
            </a:extLst>
          </p:cNvPr>
          <p:cNvPicPr>
            <a:picLocks noChangeAspect="1"/>
          </p:cNvPicPr>
          <p:nvPr/>
        </p:nvPicPr>
        <p:blipFill>
          <a:blip r:embed="rId2"/>
          <a:stretch>
            <a:fillRect/>
          </a:stretch>
        </p:blipFill>
        <p:spPr>
          <a:xfrm>
            <a:off x="6467795" y="2411402"/>
            <a:ext cx="4144788" cy="3903344"/>
          </a:xfrm>
          <a:prstGeom prst="rect">
            <a:avLst/>
          </a:prstGeom>
        </p:spPr>
      </p:pic>
    </p:spTree>
    <p:extLst>
      <p:ext uri="{BB962C8B-B14F-4D97-AF65-F5344CB8AC3E}">
        <p14:creationId xmlns:p14="http://schemas.microsoft.com/office/powerpoint/2010/main" val="3247675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0D5B-6AB5-54AE-EF3C-B6D686DEB437}"/>
            </a:ext>
          </a:extLst>
        </p:cNvPr>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B9B436CE-16A6-D989-EBA6-121F4D072355}"/>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FFE1F3-ED0D-CAF6-182A-0AC6FF160F07}"/>
              </a:ext>
            </a:extLst>
          </p:cNvPr>
          <p:cNvSpPr>
            <a:spLocks noGrp="1"/>
          </p:cNvSpPr>
          <p:nvPr>
            <p:ph type="title"/>
          </p:nvPr>
        </p:nvSpPr>
        <p:spPr>
          <a:xfrm>
            <a:off x="806803" y="2780130"/>
            <a:ext cx="11029616" cy="988332"/>
          </a:xfrm>
        </p:spPr>
        <p:txBody>
          <a:bodyPr>
            <a:normAutofit/>
          </a:bodyPr>
          <a:lstStyle/>
          <a:p>
            <a:pPr algn="ctr"/>
            <a:r>
              <a:rPr lang="en-US" sz="3600" dirty="0">
                <a:solidFill>
                  <a:schemeClr val="bg1"/>
                </a:solidFill>
              </a:rPr>
              <a:t>Interactive map with folium</a:t>
            </a:r>
          </a:p>
        </p:txBody>
      </p:sp>
    </p:spTree>
    <p:extLst>
      <p:ext uri="{BB962C8B-B14F-4D97-AF65-F5344CB8AC3E}">
        <p14:creationId xmlns:p14="http://schemas.microsoft.com/office/powerpoint/2010/main" val="3645809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1C9672-2F6C-0FEA-0448-676FFF2BE363}"/>
              </a:ext>
            </a:extLst>
          </p:cNvPr>
          <p:cNvSpPr>
            <a:spLocks noGrp="1"/>
          </p:cNvSpPr>
          <p:nvPr>
            <p:ph sz="half" idx="2"/>
          </p:nvPr>
        </p:nvSpPr>
        <p:spPr>
          <a:xfrm>
            <a:off x="692030" y="2527578"/>
            <a:ext cx="5194766" cy="2934999"/>
          </a:xfrm>
        </p:spPr>
        <p:txBody>
          <a:bodyPr>
            <a:normAutofit fontScale="85000" lnSpcReduction="10000"/>
          </a:bodyPr>
          <a:lstStyle/>
          <a:p>
            <a:pPr marL="0" indent="0">
              <a:buNone/>
            </a:pPr>
            <a:r>
              <a:rPr lang="en-US" sz="1500" dirty="0">
                <a:solidFill>
                  <a:schemeClr val="tx1"/>
                </a:solidFill>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p>
          <a:p>
            <a:pPr marL="0" indent="0">
              <a:buNone/>
            </a:pPr>
            <a:r>
              <a:rPr lang="en-US" dirty="0">
                <a:solidFill>
                  <a:schemeClr val="tx1"/>
                </a:solidFill>
              </a:rPr>
              <a:t>This lab contains the following tasks:</a:t>
            </a:r>
          </a:p>
          <a:p>
            <a:r>
              <a:rPr lang="en-US" sz="1600" dirty="0">
                <a:solidFill>
                  <a:schemeClr val="tx1"/>
                </a:solidFill>
              </a:rPr>
              <a:t>Mark all launch sites on a map</a:t>
            </a:r>
          </a:p>
          <a:p>
            <a:r>
              <a:rPr lang="en-US" sz="1600" dirty="0">
                <a:solidFill>
                  <a:schemeClr val="tx1"/>
                </a:solidFill>
              </a:rPr>
              <a:t>Mark the success/failed launches for each site on the map</a:t>
            </a:r>
          </a:p>
          <a:p>
            <a:r>
              <a:rPr lang="en-US" sz="1600" dirty="0">
                <a:solidFill>
                  <a:schemeClr val="tx1"/>
                </a:solidFill>
              </a:rPr>
              <a:t>Calculate the distances between a launch site to its proximities</a:t>
            </a:r>
          </a:p>
        </p:txBody>
      </p:sp>
      <p:pic>
        <p:nvPicPr>
          <p:cNvPr id="6" name="Picture 5">
            <a:extLst>
              <a:ext uri="{FF2B5EF4-FFF2-40B4-BE49-F238E27FC236}">
                <a16:creationId xmlns:a16="http://schemas.microsoft.com/office/drawing/2014/main" id="{A1131AE4-087E-049D-4EC5-FEBD85D3BEA0}"/>
              </a:ext>
            </a:extLst>
          </p:cNvPr>
          <p:cNvPicPr>
            <a:picLocks noChangeAspect="1"/>
          </p:cNvPicPr>
          <p:nvPr/>
        </p:nvPicPr>
        <p:blipFill>
          <a:blip r:embed="rId2"/>
          <a:stretch>
            <a:fillRect/>
          </a:stretch>
        </p:blipFill>
        <p:spPr>
          <a:xfrm>
            <a:off x="6324242" y="2569491"/>
            <a:ext cx="5175728" cy="2625199"/>
          </a:xfrm>
          <a:prstGeom prst="rect">
            <a:avLst/>
          </a:prstGeom>
        </p:spPr>
      </p:pic>
      <p:sp>
        <p:nvSpPr>
          <p:cNvPr id="13" name="Title 1">
            <a:extLst>
              <a:ext uri="{FF2B5EF4-FFF2-40B4-BE49-F238E27FC236}">
                <a16:creationId xmlns:a16="http://schemas.microsoft.com/office/drawing/2014/main" id="{53B662B8-33A0-DD7B-59AA-D3B8A446E156}"/>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15FC587E-936E-3774-DFED-425110436C16}"/>
              </a:ext>
            </a:extLst>
          </p:cNvPr>
          <p:cNvCxnSpPr>
            <a:cxnSpLocks/>
          </p:cNvCxnSpPr>
          <p:nvPr/>
        </p:nvCxnSpPr>
        <p:spPr>
          <a:xfrm>
            <a:off x="527339" y="2056780"/>
            <a:ext cx="110836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91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514DA-C58A-4E00-9131-D04C919625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66811C-89AD-B46B-53DC-7D218196947B}"/>
              </a:ext>
            </a:extLst>
          </p:cNvPr>
          <p:cNvSpPr>
            <a:spLocks noGrp="1"/>
          </p:cNvSpPr>
          <p:nvPr>
            <p:ph sz="half" idx="2"/>
          </p:nvPr>
        </p:nvSpPr>
        <p:spPr>
          <a:xfrm>
            <a:off x="692030" y="2527578"/>
            <a:ext cx="5194766" cy="2934999"/>
          </a:xfrm>
        </p:spPr>
        <p:txBody>
          <a:bodyPr>
            <a:normAutofit/>
          </a:bodyPr>
          <a:lstStyle/>
          <a:p>
            <a:pPr marL="0" indent="0">
              <a:buNone/>
            </a:pPr>
            <a:r>
              <a:rPr lang="en-US" sz="1600" b="0" dirty="0">
                <a:solidFill>
                  <a:srgbClr val="000000"/>
                </a:solidFill>
                <a:effectLst/>
              </a:rPr>
              <a:t>We could see the successful rate of launch sites based on color markers on the map.</a:t>
            </a:r>
          </a:p>
          <a:p>
            <a:pPr marL="0" indent="0">
              <a:buNone/>
            </a:pPr>
            <a:endParaRPr lang="en-US" sz="1600" dirty="0">
              <a:solidFill>
                <a:schemeClr val="accent4">
                  <a:lumMod val="75000"/>
                </a:schemeClr>
              </a:solidFill>
            </a:endParaRPr>
          </a:p>
          <a:p>
            <a:pPr marL="0" indent="0">
              <a:buNone/>
            </a:pPr>
            <a:r>
              <a:rPr lang="en-US" sz="1600" dirty="0">
                <a:solidFill>
                  <a:schemeClr val="accent4">
                    <a:lumMod val="75000"/>
                  </a:schemeClr>
                </a:solidFill>
              </a:rPr>
              <a:t>Green Marker </a:t>
            </a:r>
            <a:r>
              <a:rPr lang="en-US" sz="1600" dirty="0">
                <a:solidFill>
                  <a:srgbClr val="000000"/>
                </a:solidFill>
              </a:rPr>
              <a:t>– Successful</a:t>
            </a:r>
          </a:p>
          <a:p>
            <a:pPr marL="0" indent="0">
              <a:buNone/>
            </a:pPr>
            <a:r>
              <a:rPr lang="en-US" sz="1600" b="0" dirty="0">
                <a:solidFill>
                  <a:srgbClr val="FF0000"/>
                </a:solidFill>
                <a:effectLst/>
              </a:rPr>
              <a:t>Red Marker </a:t>
            </a:r>
            <a:r>
              <a:rPr lang="en-US" sz="1600" b="0" dirty="0">
                <a:solidFill>
                  <a:srgbClr val="000000"/>
                </a:solidFill>
                <a:effectLst/>
              </a:rPr>
              <a:t>– Failed Launch </a:t>
            </a:r>
          </a:p>
          <a:p>
            <a:pPr marL="0" indent="0">
              <a:buNone/>
            </a:pPr>
            <a:endParaRPr lang="en-US" sz="1600" dirty="0">
              <a:solidFill>
                <a:srgbClr val="000000"/>
              </a:solidFill>
            </a:endParaRPr>
          </a:p>
          <a:p>
            <a:pPr marL="0" indent="0">
              <a:buNone/>
            </a:pPr>
            <a:r>
              <a:rPr lang="en-US" sz="1600" b="0" dirty="0">
                <a:solidFill>
                  <a:srgbClr val="000000"/>
                </a:solidFill>
                <a:effectLst/>
              </a:rPr>
              <a:t>KSC LC-39A has a successful launch rate. </a:t>
            </a:r>
          </a:p>
        </p:txBody>
      </p:sp>
      <p:sp>
        <p:nvSpPr>
          <p:cNvPr id="13" name="Title 1">
            <a:extLst>
              <a:ext uri="{FF2B5EF4-FFF2-40B4-BE49-F238E27FC236}">
                <a16:creationId xmlns:a16="http://schemas.microsoft.com/office/drawing/2014/main" id="{3AB6A4FB-3C86-E5E9-F111-BF477560DB9A}"/>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2A956767-C6BA-60E7-FF3F-D7E7FD42F2AE}"/>
              </a:ext>
            </a:extLst>
          </p:cNvPr>
          <p:cNvCxnSpPr>
            <a:cxnSpLocks/>
          </p:cNvCxnSpPr>
          <p:nvPr/>
        </p:nvCxnSpPr>
        <p:spPr>
          <a:xfrm>
            <a:off x="527339" y="2056780"/>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1875C6-A6A5-04B2-CB08-4F2E32913CA1}"/>
              </a:ext>
            </a:extLst>
          </p:cNvPr>
          <p:cNvPicPr>
            <a:picLocks noChangeAspect="1"/>
          </p:cNvPicPr>
          <p:nvPr/>
        </p:nvPicPr>
        <p:blipFill>
          <a:blip r:embed="rId2"/>
          <a:stretch>
            <a:fillRect/>
          </a:stretch>
        </p:blipFill>
        <p:spPr>
          <a:xfrm>
            <a:off x="6837879" y="2407506"/>
            <a:ext cx="4356595" cy="3560228"/>
          </a:xfrm>
          <a:prstGeom prst="rect">
            <a:avLst/>
          </a:prstGeom>
        </p:spPr>
      </p:pic>
    </p:spTree>
    <p:extLst>
      <p:ext uri="{BB962C8B-B14F-4D97-AF65-F5344CB8AC3E}">
        <p14:creationId xmlns:p14="http://schemas.microsoft.com/office/powerpoint/2010/main" val="1946640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7D7BA-BB9A-3A71-633E-72D282F902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AACE3-1029-C24E-B93D-9C7A78FA32CE}"/>
              </a:ext>
            </a:extLst>
          </p:cNvPr>
          <p:cNvSpPr>
            <a:spLocks noGrp="1"/>
          </p:cNvSpPr>
          <p:nvPr>
            <p:ph sz="half" idx="2"/>
          </p:nvPr>
        </p:nvSpPr>
        <p:spPr>
          <a:xfrm>
            <a:off x="692030" y="2527579"/>
            <a:ext cx="5403970" cy="3446150"/>
          </a:xfrm>
        </p:spPr>
        <p:txBody>
          <a:bodyPr>
            <a:normAutofit/>
          </a:bodyPr>
          <a:lstStyle/>
          <a:p>
            <a:pPr marL="0" indent="0" algn="just">
              <a:lnSpc>
                <a:spcPct val="100000"/>
              </a:lnSpc>
              <a:spcBef>
                <a:spcPts val="0"/>
              </a:spcBef>
              <a:spcAft>
                <a:spcPts val="0"/>
              </a:spcAft>
              <a:buNone/>
            </a:pPr>
            <a:r>
              <a:rPr lang="en-US" sz="1400" b="0" dirty="0">
                <a:solidFill>
                  <a:srgbClr val="000000"/>
                </a:solidFill>
                <a:effectLst/>
              </a:rPr>
              <a:t>Visualizing the railway, highway, coastline, and city proximities for each launch site allows us to see how close each is, for example:</a:t>
            </a:r>
          </a:p>
          <a:p>
            <a:pPr marL="0" indent="0" algn="just">
              <a:lnSpc>
                <a:spcPct val="100000"/>
              </a:lnSpc>
              <a:spcBef>
                <a:spcPts val="0"/>
              </a:spcBef>
              <a:spcAft>
                <a:spcPts val="0"/>
              </a:spcAft>
              <a:buNone/>
            </a:pPr>
            <a:endParaRPr lang="en-US" sz="1400" b="0" dirty="0">
              <a:solidFill>
                <a:srgbClr val="000000"/>
              </a:solidFill>
              <a:effectLst/>
            </a:endParaRPr>
          </a:p>
          <a:p>
            <a:pPr marL="0" indent="0" algn="just">
              <a:lnSpc>
                <a:spcPct val="100000"/>
              </a:lnSpc>
              <a:spcBef>
                <a:spcPts val="0"/>
              </a:spcBef>
              <a:spcAft>
                <a:spcPts val="0"/>
              </a:spcAft>
              <a:buNone/>
            </a:pPr>
            <a:r>
              <a:rPr lang="en-US" sz="1400" b="0" dirty="0">
                <a:solidFill>
                  <a:srgbClr val="000000"/>
                </a:solidFill>
                <a:effectLst/>
              </a:rPr>
              <a:t>Proximities for CCAFS SLC 40:</a:t>
            </a:r>
          </a:p>
          <a:p>
            <a:pPr marL="0" indent="0" algn="just">
              <a:lnSpc>
                <a:spcPct val="100000"/>
              </a:lnSpc>
              <a:spcBef>
                <a:spcPts val="0"/>
              </a:spcBef>
              <a:spcAft>
                <a:spcPts val="0"/>
              </a:spcAft>
              <a:buNone/>
            </a:pPr>
            <a:r>
              <a:rPr lang="en-US" sz="1400" b="0" dirty="0">
                <a:solidFill>
                  <a:srgbClr val="000000"/>
                </a:solidFill>
                <a:effectLst/>
              </a:rPr>
              <a:t>railway: 1.28 km</a:t>
            </a:r>
          </a:p>
          <a:p>
            <a:pPr marL="0" indent="0" algn="just">
              <a:lnSpc>
                <a:spcPct val="100000"/>
              </a:lnSpc>
              <a:spcBef>
                <a:spcPts val="0"/>
              </a:spcBef>
              <a:spcAft>
                <a:spcPts val="0"/>
              </a:spcAft>
              <a:buNone/>
            </a:pPr>
            <a:r>
              <a:rPr lang="en-US" sz="1400" b="0" dirty="0">
                <a:solidFill>
                  <a:srgbClr val="000000"/>
                </a:solidFill>
                <a:effectLst/>
              </a:rPr>
              <a:t>highway: 0.58 km</a:t>
            </a:r>
          </a:p>
          <a:p>
            <a:pPr marL="0" indent="0" algn="just">
              <a:lnSpc>
                <a:spcPct val="100000"/>
              </a:lnSpc>
              <a:spcBef>
                <a:spcPts val="0"/>
              </a:spcBef>
              <a:spcAft>
                <a:spcPts val="0"/>
              </a:spcAft>
              <a:buNone/>
            </a:pPr>
            <a:r>
              <a:rPr lang="en-US" sz="1400" b="0" dirty="0">
                <a:solidFill>
                  <a:srgbClr val="000000"/>
                </a:solidFill>
                <a:effectLst/>
              </a:rPr>
              <a:t>coastline: 0.86 km</a:t>
            </a:r>
          </a:p>
          <a:p>
            <a:pPr marL="0" indent="0" algn="just">
              <a:lnSpc>
                <a:spcPct val="100000"/>
              </a:lnSpc>
              <a:spcBef>
                <a:spcPts val="0"/>
              </a:spcBef>
              <a:spcAft>
                <a:spcPts val="0"/>
              </a:spcAft>
              <a:buNone/>
            </a:pPr>
            <a:r>
              <a:rPr lang="en-US" sz="1400" b="0" dirty="0">
                <a:solidFill>
                  <a:srgbClr val="000000"/>
                </a:solidFill>
                <a:effectLst/>
              </a:rPr>
              <a:t>city: 51.43 km</a:t>
            </a:r>
            <a:endParaRPr lang="en-US" sz="1200" b="0" dirty="0">
              <a:solidFill>
                <a:srgbClr val="000000"/>
              </a:solidFill>
              <a:effectLst/>
            </a:endParaRPr>
          </a:p>
        </p:txBody>
      </p:sp>
      <p:sp>
        <p:nvSpPr>
          <p:cNvPr id="13" name="Title 1">
            <a:extLst>
              <a:ext uri="{FF2B5EF4-FFF2-40B4-BE49-F238E27FC236}">
                <a16:creationId xmlns:a16="http://schemas.microsoft.com/office/drawing/2014/main" id="{161097CE-8EC8-E3B2-4A1D-40F7D6BB53DD}"/>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D1D1D37F-F284-6E56-B8FA-3BE61BB94E45}"/>
              </a:ext>
            </a:extLst>
          </p:cNvPr>
          <p:cNvCxnSpPr>
            <a:cxnSpLocks/>
          </p:cNvCxnSpPr>
          <p:nvPr/>
        </p:nvCxnSpPr>
        <p:spPr>
          <a:xfrm>
            <a:off x="527339" y="2056780"/>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F4FB5E-4C15-916D-E9E9-F78525D69A24}"/>
              </a:ext>
            </a:extLst>
          </p:cNvPr>
          <p:cNvPicPr>
            <a:picLocks noChangeAspect="1"/>
          </p:cNvPicPr>
          <p:nvPr/>
        </p:nvPicPr>
        <p:blipFill>
          <a:blip r:embed="rId2"/>
          <a:stretch>
            <a:fillRect/>
          </a:stretch>
        </p:blipFill>
        <p:spPr>
          <a:xfrm>
            <a:off x="7038337" y="2325144"/>
            <a:ext cx="4572638" cy="3648584"/>
          </a:xfrm>
          <a:prstGeom prst="rect">
            <a:avLst/>
          </a:prstGeom>
        </p:spPr>
      </p:pic>
    </p:spTree>
    <p:extLst>
      <p:ext uri="{BB962C8B-B14F-4D97-AF65-F5344CB8AC3E}">
        <p14:creationId xmlns:p14="http://schemas.microsoft.com/office/powerpoint/2010/main" val="923676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6A1A0-C008-9062-0E27-6C52FE28D37C}"/>
            </a:ext>
          </a:extLst>
        </p:cNvPr>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F6D0B724-D60E-2D39-7337-FED63F0A58CF}"/>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7230CD6-06DE-5D08-2413-B64EECE835EC}"/>
              </a:ext>
            </a:extLst>
          </p:cNvPr>
          <p:cNvSpPr>
            <a:spLocks noGrp="1"/>
          </p:cNvSpPr>
          <p:nvPr>
            <p:ph type="title"/>
          </p:nvPr>
        </p:nvSpPr>
        <p:spPr>
          <a:xfrm>
            <a:off x="806803" y="2780130"/>
            <a:ext cx="11029616" cy="988332"/>
          </a:xfrm>
        </p:spPr>
        <p:txBody>
          <a:bodyPr>
            <a:normAutofit/>
          </a:bodyPr>
          <a:lstStyle/>
          <a:p>
            <a:pPr algn="ctr"/>
            <a:r>
              <a:rPr lang="en-US" sz="3600" dirty="0">
                <a:solidFill>
                  <a:schemeClr val="bg1"/>
                </a:solidFill>
              </a:rPr>
              <a:t>Build a Dashboard with </a:t>
            </a:r>
            <a:r>
              <a:rPr lang="en-US" sz="3600" dirty="0" err="1">
                <a:solidFill>
                  <a:schemeClr val="bg1"/>
                </a:solidFill>
              </a:rPr>
              <a:t>Plotly</a:t>
            </a:r>
            <a:r>
              <a:rPr lang="en-US" sz="3600" dirty="0">
                <a:solidFill>
                  <a:schemeClr val="bg1"/>
                </a:solidFill>
              </a:rPr>
              <a:t> dash</a:t>
            </a:r>
          </a:p>
        </p:txBody>
      </p:sp>
    </p:spTree>
    <p:extLst>
      <p:ext uri="{BB962C8B-B14F-4D97-AF65-F5344CB8AC3E}">
        <p14:creationId xmlns:p14="http://schemas.microsoft.com/office/powerpoint/2010/main" val="1850503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9471-CD5A-7912-26F4-6EAC80E745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F80DE-2D14-CAFB-8F17-EA4DB1829E88}"/>
              </a:ext>
            </a:extLst>
          </p:cNvPr>
          <p:cNvSpPr>
            <a:spLocks noGrp="1"/>
          </p:cNvSpPr>
          <p:nvPr>
            <p:ph sz="half" idx="2"/>
          </p:nvPr>
        </p:nvSpPr>
        <p:spPr>
          <a:xfrm>
            <a:off x="692030" y="2056781"/>
            <a:ext cx="10918945" cy="1372220"/>
          </a:xfrm>
        </p:spPr>
        <p:txBody>
          <a:bodyPr>
            <a:normAutofit/>
          </a:bodyPr>
          <a:lstStyle/>
          <a:p>
            <a:pPr marL="0" indent="0" algn="ctr">
              <a:lnSpc>
                <a:spcPct val="100000"/>
              </a:lnSpc>
              <a:spcBef>
                <a:spcPts val="0"/>
              </a:spcBef>
              <a:spcAft>
                <a:spcPts val="0"/>
              </a:spcAft>
              <a:buNone/>
            </a:pPr>
            <a:r>
              <a:rPr lang="en-US" sz="1800" b="1" u="sng" dirty="0">
                <a:solidFill>
                  <a:srgbClr val="000000"/>
                </a:solidFill>
                <a:effectLst/>
              </a:rPr>
              <a:t>Launch success count for all sites</a:t>
            </a:r>
          </a:p>
          <a:p>
            <a:pPr marL="0" indent="0" algn="just">
              <a:lnSpc>
                <a:spcPct val="100000"/>
              </a:lnSpc>
              <a:spcBef>
                <a:spcPts val="0"/>
              </a:spcBef>
              <a:spcAft>
                <a:spcPts val="0"/>
              </a:spcAft>
              <a:buNone/>
            </a:pPr>
            <a:endParaRPr lang="en-US" sz="1400" dirty="0">
              <a:solidFill>
                <a:srgbClr val="000000"/>
              </a:solidFill>
              <a:effectLst/>
            </a:endParaRPr>
          </a:p>
          <a:p>
            <a:pPr marL="0" indent="0" algn="just">
              <a:lnSpc>
                <a:spcPct val="100000"/>
              </a:lnSpc>
              <a:spcBef>
                <a:spcPts val="0"/>
              </a:spcBef>
              <a:spcAft>
                <a:spcPts val="0"/>
              </a:spcAft>
              <a:buNone/>
            </a:pPr>
            <a:r>
              <a:rPr lang="en-US" sz="1400" dirty="0">
                <a:solidFill>
                  <a:srgbClr val="000000"/>
                </a:solidFill>
                <a:effectLst/>
              </a:rPr>
              <a:t>The chart clearly shows that from all the sites, KSC LC-39A has the most</a:t>
            </a:r>
          </a:p>
          <a:p>
            <a:pPr marL="0" indent="0" algn="just">
              <a:lnSpc>
                <a:spcPct val="100000"/>
              </a:lnSpc>
              <a:spcBef>
                <a:spcPts val="0"/>
              </a:spcBef>
              <a:spcAft>
                <a:spcPts val="0"/>
              </a:spcAft>
              <a:buNone/>
            </a:pPr>
            <a:r>
              <a:rPr lang="en-US" sz="1400" dirty="0">
                <a:solidFill>
                  <a:srgbClr val="000000"/>
                </a:solidFill>
                <a:effectLst/>
              </a:rPr>
              <a:t>successful launches.</a:t>
            </a:r>
          </a:p>
        </p:txBody>
      </p:sp>
      <p:sp>
        <p:nvSpPr>
          <p:cNvPr id="13" name="Title 1">
            <a:extLst>
              <a:ext uri="{FF2B5EF4-FFF2-40B4-BE49-F238E27FC236}">
                <a16:creationId xmlns:a16="http://schemas.microsoft.com/office/drawing/2014/main" id="{929B9ED9-3B69-C770-32F5-7BE31BEAFA28}"/>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40ED49A9-540E-55DD-6BB5-964E233DD757}"/>
              </a:ext>
            </a:extLst>
          </p:cNvPr>
          <p:cNvCxnSpPr>
            <a:cxnSpLocks/>
          </p:cNvCxnSpPr>
          <p:nvPr/>
        </p:nvCxnSpPr>
        <p:spPr>
          <a:xfrm>
            <a:off x="527339" y="2056780"/>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F811FF-8703-54FA-B0B3-55E09370B2EB}"/>
              </a:ext>
            </a:extLst>
          </p:cNvPr>
          <p:cNvPicPr>
            <a:picLocks noChangeAspect="1"/>
          </p:cNvPicPr>
          <p:nvPr/>
        </p:nvPicPr>
        <p:blipFill>
          <a:blip r:embed="rId2"/>
          <a:stretch>
            <a:fillRect/>
          </a:stretch>
        </p:blipFill>
        <p:spPr>
          <a:xfrm>
            <a:off x="2047155" y="3499856"/>
            <a:ext cx="7377254" cy="2978517"/>
          </a:xfrm>
          <a:prstGeom prst="rect">
            <a:avLst/>
          </a:prstGeom>
        </p:spPr>
      </p:pic>
    </p:spTree>
    <p:extLst>
      <p:ext uri="{BB962C8B-B14F-4D97-AF65-F5344CB8AC3E}">
        <p14:creationId xmlns:p14="http://schemas.microsoft.com/office/powerpoint/2010/main" val="4018514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599C-BB47-053E-F277-B6432E40A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A973A-5ACA-B6B0-05A5-96B7C9FDF960}"/>
              </a:ext>
            </a:extLst>
          </p:cNvPr>
          <p:cNvSpPr>
            <a:spLocks noGrp="1"/>
          </p:cNvSpPr>
          <p:nvPr>
            <p:ph sz="half" idx="2"/>
          </p:nvPr>
        </p:nvSpPr>
        <p:spPr>
          <a:xfrm>
            <a:off x="692030" y="2074489"/>
            <a:ext cx="10918945" cy="1354512"/>
          </a:xfrm>
        </p:spPr>
        <p:txBody>
          <a:bodyPr>
            <a:normAutofit/>
          </a:bodyPr>
          <a:lstStyle/>
          <a:p>
            <a:pPr marL="0" indent="0" algn="ctr">
              <a:lnSpc>
                <a:spcPct val="100000"/>
              </a:lnSpc>
              <a:spcBef>
                <a:spcPts val="0"/>
              </a:spcBef>
              <a:spcAft>
                <a:spcPts val="0"/>
              </a:spcAft>
              <a:buNone/>
            </a:pPr>
            <a:r>
              <a:rPr lang="en-US" sz="1800" b="1" u="sng" dirty="0">
                <a:solidFill>
                  <a:srgbClr val="000000"/>
                </a:solidFill>
                <a:effectLst/>
              </a:rPr>
              <a:t>Launch success count for all sites</a:t>
            </a:r>
          </a:p>
          <a:p>
            <a:pPr marL="0" indent="0" algn="just">
              <a:lnSpc>
                <a:spcPct val="100000"/>
              </a:lnSpc>
              <a:spcBef>
                <a:spcPts val="0"/>
              </a:spcBef>
              <a:spcAft>
                <a:spcPts val="0"/>
              </a:spcAft>
              <a:buNone/>
            </a:pPr>
            <a:endParaRPr lang="en-US" sz="1400" dirty="0">
              <a:solidFill>
                <a:srgbClr val="000000"/>
              </a:solidFill>
            </a:endParaRPr>
          </a:p>
          <a:p>
            <a:pPr marL="0" indent="0" algn="just">
              <a:lnSpc>
                <a:spcPct val="100000"/>
              </a:lnSpc>
              <a:spcBef>
                <a:spcPts val="0"/>
              </a:spcBef>
              <a:spcAft>
                <a:spcPts val="0"/>
              </a:spcAft>
              <a:buNone/>
            </a:pPr>
            <a:r>
              <a:rPr lang="en-US" sz="1400" dirty="0">
                <a:solidFill>
                  <a:srgbClr val="000000"/>
                </a:solidFill>
              </a:rPr>
              <a:t>Scatter plot showing Payload Mass VS Landing Outcome that are color coded by Booster Versions.</a:t>
            </a:r>
            <a:endParaRPr lang="en-US" sz="1400" dirty="0">
              <a:solidFill>
                <a:srgbClr val="000000"/>
              </a:solidFill>
              <a:effectLst/>
            </a:endParaRPr>
          </a:p>
        </p:txBody>
      </p:sp>
      <p:sp>
        <p:nvSpPr>
          <p:cNvPr id="13" name="Title 1">
            <a:extLst>
              <a:ext uri="{FF2B5EF4-FFF2-40B4-BE49-F238E27FC236}">
                <a16:creationId xmlns:a16="http://schemas.microsoft.com/office/drawing/2014/main" id="{6AE08E2A-65B5-B754-5ECD-1DE329655947}"/>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AFBB7B7B-5707-4DC6-2EB5-AEE9A43EFD52}"/>
              </a:ext>
            </a:extLst>
          </p:cNvPr>
          <p:cNvCxnSpPr>
            <a:cxnSpLocks/>
          </p:cNvCxnSpPr>
          <p:nvPr/>
        </p:nvCxnSpPr>
        <p:spPr>
          <a:xfrm>
            <a:off x="527339" y="2056780"/>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83E0AA-4B0C-137F-961A-3609ED9534C5}"/>
              </a:ext>
            </a:extLst>
          </p:cNvPr>
          <p:cNvPicPr>
            <a:picLocks noChangeAspect="1"/>
          </p:cNvPicPr>
          <p:nvPr/>
        </p:nvPicPr>
        <p:blipFill>
          <a:blip r:embed="rId2"/>
          <a:stretch>
            <a:fillRect/>
          </a:stretch>
        </p:blipFill>
        <p:spPr>
          <a:xfrm>
            <a:off x="2722387" y="3336653"/>
            <a:ext cx="6403139" cy="2910003"/>
          </a:xfrm>
          <a:prstGeom prst="rect">
            <a:avLst/>
          </a:prstGeom>
        </p:spPr>
      </p:pic>
    </p:spTree>
    <p:extLst>
      <p:ext uri="{BB962C8B-B14F-4D97-AF65-F5344CB8AC3E}">
        <p14:creationId xmlns:p14="http://schemas.microsoft.com/office/powerpoint/2010/main" val="118190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E865F-AADA-D717-4236-7294E25328DB}"/>
            </a:ext>
          </a:extLst>
        </p:cNvPr>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436C942C-6719-B678-18EA-D51E379CB7E4}"/>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F53EF9-7388-9067-6BEA-93DD5A8BDE92}"/>
              </a:ext>
            </a:extLst>
          </p:cNvPr>
          <p:cNvSpPr>
            <a:spLocks noGrp="1"/>
          </p:cNvSpPr>
          <p:nvPr>
            <p:ph type="title"/>
          </p:nvPr>
        </p:nvSpPr>
        <p:spPr>
          <a:xfrm>
            <a:off x="806803" y="2780130"/>
            <a:ext cx="11029616" cy="988332"/>
          </a:xfrm>
        </p:spPr>
        <p:txBody>
          <a:bodyPr>
            <a:normAutofit/>
          </a:bodyPr>
          <a:lstStyle/>
          <a:p>
            <a:pPr algn="ctr"/>
            <a:r>
              <a:rPr lang="en-US" sz="3600" dirty="0">
                <a:solidFill>
                  <a:schemeClr val="bg1"/>
                </a:solidFill>
              </a:rPr>
              <a:t>Predictive analysis (classification)</a:t>
            </a:r>
          </a:p>
        </p:txBody>
      </p:sp>
    </p:spTree>
    <p:extLst>
      <p:ext uri="{BB962C8B-B14F-4D97-AF65-F5344CB8AC3E}">
        <p14:creationId xmlns:p14="http://schemas.microsoft.com/office/powerpoint/2010/main" val="371604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EBD0D-0854-0E6C-9794-CFEFC6A181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3F04C-6D51-C09F-0924-705CCADBFB02}"/>
              </a:ext>
            </a:extLst>
          </p:cNvPr>
          <p:cNvSpPr>
            <a:spLocks noGrp="1"/>
          </p:cNvSpPr>
          <p:nvPr>
            <p:ph sz="half" idx="2"/>
          </p:nvPr>
        </p:nvSpPr>
        <p:spPr>
          <a:xfrm>
            <a:off x="581025" y="2382982"/>
            <a:ext cx="6540043" cy="1249219"/>
          </a:xfrm>
        </p:spPr>
        <p:txBody>
          <a:bodyPr>
            <a:normAutofit/>
          </a:bodyPr>
          <a:lstStyle/>
          <a:p>
            <a:pPr marL="0" indent="0" algn="ctr">
              <a:lnSpc>
                <a:spcPct val="100000"/>
              </a:lnSpc>
              <a:spcBef>
                <a:spcPts val="0"/>
              </a:spcBef>
              <a:spcAft>
                <a:spcPts val="0"/>
              </a:spcAft>
              <a:buNone/>
            </a:pPr>
            <a:r>
              <a:rPr lang="en-US" sz="1800" b="1" u="sng" dirty="0">
                <a:solidFill>
                  <a:srgbClr val="000000"/>
                </a:solidFill>
                <a:effectLst/>
              </a:rPr>
              <a:t>Finding the Method Performs the Best</a:t>
            </a:r>
          </a:p>
          <a:p>
            <a:pPr marL="0" indent="0" algn="just">
              <a:lnSpc>
                <a:spcPct val="100000"/>
              </a:lnSpc>
              <a:spcBef>
                <a:spcPts val="0"/>
              </a:spcBef>
              <a:spcAft>
                <a:spcPts val="0"/>
              </a:spcAft>
              <a:buNone/>
            </a:pPr>
            <a:endParaRPr lang="en-US" sz="1400" dirty="0">
              <a:solidFill>
                <a:srgbClr val="000000"/>
              </a:solidFill>
            </a:endParaRPr>
          </a:p>
          <a:p>
            <a:pPr algn="just">
              <a:lnSpc>
                <a:spcPct val="100000"/>
              </a:lnSpc>
              <a:spcBef>
                <a:spcPts val="0"/>
              </a:spcBef>
              <a:spcAft>
                <a:spcPts val="0"/>
              </a:spcAft>
            </a:pPr>
            <a:r>
              <a:rPr lang="en-US" sz="1400" dirty="0">
                <a:solidFill>
                  <a:srgbClr val="000000"/>
                </a:solidFill>
              </a:rPr>
              <a:t>The best method to perform is definitely Decision Tree Method.</a:t>
            </a:r>
          </a:p>
          <a:p>
            <a:pPr algn="just">
              <a:lnSpc>
                <a:spcPct val="100000"/>
              </a:lnSpc>
              <a:spcBef>
                <a:spcPts val="0"/>
              </a:spcBef>
              <a:spcAft>
                <a:spcPts val="0"/>
              </a:spcAft>
            </a:pPr>
            <a:r>
              <a:rPr lang="en-US" sz="1400" dirty="0"/>
              <a:t>The model performs well, with high accuracy, precision, and recall, indicating it is effective at distinguishing between "landed" and "did not land" cases. </a:t>
            </a:r>
            <a:endParaRPr lang="en-US" sz="1400" dirty="0">
              <a:solidFill>
                <a:srgbClr val="000000"/>
              </a:solidFill>
            </a:endParaRPr>
          </a:p>
        </p:txBody>
      </p:sp>
      <p:sp>
        <p:nvSpPr>
          <p:cNvPr id="13" name="Title 1">
            <a:extLst>
              <a:ext uri="{FF2B5EF4-FFF2-40B4-BE49-F238E27FC236}">
                <a16:creationId xmlns:a16="http://schemas.microsoft.com/office/drawing/2014/main" id="{40A6F7DB-E114-19F6-7C1E-DCE942DD6103}"/>
              </a:ext>
            </a:extLst>
          </p:cNvPr>
          <p:cNvSpPr>
            <a:spLocks noGrp="1"/>
          </p:cNvSpPr>
          <p:nvPr>
            <p:ph type="title"/>
          </p:nvPr>
        </p:nvSpPr>
        <p:spPr>
          <a:xfrm>
            <a:off x="581025" y="1087063"/>
            <a:ext cx="11029950" cy="987425"/>
          </a:xfrm>
        </p:spPr>
        <p:txBody>
          <a:bodyPr/>
          <a:lstStyle/>
          <a:p>
            <a:pPr algn="ctr"/>
            <a:r>
              <a:rPr lang="en-US" dirty="0"/>
              <a:t>Results</a:t>
            </a:r>
          </a:p>
        </p:txBody>
      </p:sp>
      <p:cxnSp>
        <p:nvCxnSpPr>
          <p:cNvPr id="15" name="Straight Connector 14">
            <a:extLst>
              <a:ext uri="{FF2B5EF4-FFF2-40B4-BE49-F238E27FC236}">
                <a16:creationId xmlns:a16="http://schemas.microsoft.com/office/drawing/2014/main" id="{5C153C75-4EB3-27BB-3CA2-61FE4A3CF885}"/>
              </a:ext>
            </a:extLst>
          </p:cNvPr>
          <p:cNvCxnSpPr>
            <a:cxnSpLocks/>
          </p:cNvCxnSpPr>
          <p:nvPr/>
        </p:nvCxnSpPr>
        <p:spPr>
          <a:xfrm>
            <a:off x="554182" y="2074488"/>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913F914-2998-BB07-DA0E-67EF7F3A77DC}"/>
              </a:ext>
            </a:extLst>
          </p:cNvPr>
          <p:cNvPicPr>
            <a:picLocks noChangeAspect="1"/>
          </p:cNvPicPr>
          <p:nvPr/>
        </p:nvPicPr>
        <p:blipFill>
          <a:blip r:embed="rId2"/>
          <a:stretch>
            <a:fillRect/>
          </a:stretch>
        </p:blipFill>
        <p:spPr>
          <a:xfrm>
            <a:off x="1061795" y="3922829"/>
            <a:ext cx="5772956" cy="1848108"/>
          </a:xfrm>
          <a:prstGeom prst="rect">
            <a:avLst/>
          </a:prstGeom>
        </p:spPr>
      </p:pic>
      <p:pic>
        <p:nvPicPr>
          <p:cNvPr id="7" name="Picture 6">
            <a:extLst>
              <a:ext uri="{FF2B5EF4-FFF2-40B4-BE49-F238E27FC236}">
                <a16:creationId xmlns:a16="http://schemas.microsoft.com/office/drawing/2014/main" id="{4FE45F77-A5F1-85B6-1612-9C9E0CF10FA2}"/>
              </a:ext>
            </a:extLst>
          </p:cNvPr>
          <p:cNvPicPr>
            <a:picLocks noChangeAspect="1"/>
          </p:cNvPicPr>
          <p:nvPr/>
        </p:nvPicPr>
        <p:blipFill>
          <a:blip r:embed="rId3"/>
          <a:stretch>
            <a:fillRect/>
          </a:stretch>
        </p:blipFill>
        <p:spPr>
          <a:xfrm>
            <a:off x="7088377" y="2312008"/>
            <a:ext cx="4965078" cy="3965127"/>
          </a:xfrm>
          <a:prstGeom prst="rect">
            <a:avLst/>
          </a:prstGeom>
        </p:spPr>
      </p:pic>
    </p:spTree>
    <p:extLst>
      <p:ext uri="{BB962C8B-B14F-4D97-AF65-F5344CB8AC3E}">
        <p14:creationId xmlns:p14="http://schemas.microsoft.com/office/powerpoint/2010/main" val="188466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F0355-C4B3-A8F5-AD33-A7419CB50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E7388-E2F9-861E-6E63-EDD6E214CA0A}"/>
              </a:ext>
            </a:extLst>
          </p:cNvPr>
          <p:cNvSpPr>
            <a:spLocks noGrp="1"/>
          </p:cNvSpPr>
          <p:nvPr>
            <p:ph type="title"/>
          </p:nvPr>
        </p:nvSpPr>
        <p:spPr/>
        <p:txBody>
          <a:bodyPr/>
          <a:lstStyle/>
          <a:p>
            <a:r>
              <a:rPr lang="en-US" dirty="0"/>
              <a:t>									Introduction</a:t>
            </a:r>
          </a:p>
        </p:txBody>
      </p:sp>
      <p:sp>
        <p:nvSpPr>
          <p:cNvPr id="3" name="Content Placeholder 2">
            <a:extLst>
              <a:ext uri="{FF2B5EF4-FFF2-40B4-BE49-F238E27FC236}">
                <a16:creationId xmlns:a16="http://schemas.microsoft.com/office/drawing/2014/main" id="{DA318099-80B7-99B2-7559-C7C1B8CA4AD5}"/>
              </a:ext>
            </a:extLst>
          </p:cNvPr>
          <p:cNvSpPr>
            <a:spLocks noGrp="1"/>
          </p:cNvSpPr>
          <p:nvPr>
            <p:ph idx="1"/>
          </p:nvPr>
        </p:nvSpPr>
        <p:spPr>
          <a:xfrm>
            <a:off x="581192" y="2235201"/>
            <a:ext cx="6290663" cy="3011054"/>
          </a:xfrm>
        </p:spPr>
        <p:txBody>
          <a:bodyPr>
            <a:normAutofit/>
          </a:bodyPr>
          <a:lstStyle/>
          <a:p>
            <a:r>
              <a:rPr lang="en-US" sz="1400" dirty="0"/>
              <a:t>This is an Applied Data Science Capstone Project by IBM in Coursera.	</a:t>
            </a:r>
          </a:p>
          <a:p>
            <a:r>
              <a:rPr lang="en-US" sz="1400" dirty="0"/>
              <a:t>In this capstone, we will predict if the Falcon 9 first stage will land successfully. </a:t>
            </a:r>
          </a:p>
          <a:p>
            <a:r>
              <a:rPr lang="en-US" sz="1400" dirty="0"/>
              <a:t>SpaceX advertises Falcon 9 rocket launches on its website with a cost of 62 million dollars; other providers cost upward of 165 million dollars each, much of the savings is because SpaceX can reuse the first stage. </a:t>
            </a:r>
          </a:p>
          <a:p>
            <a:r>
              <a:rPr lang="en-US" sz="1400" dirty="0"/>
              <a:t>Therefore, if we can determine if the first stage will land, we can determine the cost of a launch. This information can be used if an alternate company wants to bid against SpaceX for a rocket launch.</a:t>
            </a:r>
          </a:p>
        </p:txBody>
      </p:sp>
      <p:cxnSp>
        <p:nvCxnSpPr>
          <p:cNvPr id="5" name="Straight Connector 4">
            <a:extLst>
              <a:ext uri="{FF2B5EF4-FFF2-40B4-BE49-F238E27FC236}">
                <a16:creationId xmlns:a16="http://schemas.microsoft.com/office/drawing/2014/main" id="{ED2F72F7-5F04-2DE4-561B-411F04810927}"/>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65029C1-19B0-E53E-4CF7-75F228D6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3438" y="2465197"/>
            <a:ext cx="3514725" cy="2343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81202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B3D8-4F05-5C5F-E495-AB8FEF290B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E3346-FA0F-A699-F33C-8AFAB803FF5D}"/>
              </a:ext>
            </a:extLst>
          </p:cNvPr>
          <p:cNvSpPr>
            <a:spLocks noGrp="1"/>
          </p:cNvSpPr>
          <p:nvPr>
            <p:ph sz="half" idx="2"/>
          </p:nvPr>
        </p:nvSpPr>
        <p:spPr>
          <a:xfrm>
            <a:off x="748145" y="2455084"/>
            <a:ext cx="5450320" cy="3315853"/>
          </a:xfrm>
        </p:spPr>
        <p:txBody>
          <a:bodyPr>
            <a:normAutofit/>
          </a:bodyPr>
          <a:lstStyle/>
          <a:p>
            <a:pPr algn="just">
              <a:lnSpc>
                <a:spcPct val="100000"/>
              </a:lnSpc>
              <a:spcBef>
                <a:spcPts val="0"/>
              </a:spcBef>
              <a:spcAft>
                <a:spcPts val="0"/>
              </a:spcAft>
            </a:pPr>
            <a:r>
              <a:rPr lang="en-US" sz="2000" dirty="0">
                <a:solidFill>
                  <a:srgbClr val="000000"/>
                </a:solidFill>
              </a:rPr>
              <a:t>Decision Tree is the best model for the dataset with 88% accuracy.</a:t>
            </a:r>
          </a:p>
          <a:p>
            <a:pPr algn="just">
              <a:lnSpc>
                <a:spcPct val="100000"/>
              </a:lnSpc>
              <a:spcBef>
                <a:spcPts val="0"/>
              </a:spcBef>
              <a:spcAft>
                <a:spcPts val="0"/>
              </a:spcAft>
            </a:pPr>
            <a:r>
              <a:rPr lang="en-US" sz="2000" dirty="0">
                <a:solidFill>
                  <a:srgbClr val="000000"/>
                </a:solidFill>
              </a:rPr>
              <a:t>The success rate of launches increased through the years.</a:t>
            </a:r>
          </a:p>
          <a:p>
            <a:pPr algn="just">
              <a:lnSpc>
                <a:spcPct val="100000"/>
              </a:lnSpc>
              <a:spcBef>
                <a:spcPts val="0"/>
              </a:spcBef>
              <a:spcAft>
                <a:spcPts val="0"/>
              </a:spcAft>
            </a:pPr>
            <a:r>
              <a:rPr lang="en-US" sz="2000" dirty="0">
                <a:solidFill>
                  <a:srgbClr val="000000"/>
                </a:solidFill>
              </a:rPr>
              <a:t>KSC LC-39A has the highest success count with 41.7%.</a:t>
            </a:r>
          </a:p>
          <a:p>
            <a:pPr algn="just">
              <a:lnSpc>
                <a:spcPct val="100000"/>
              </a:lnSpc>
              <a:spcBef>
                <a:spcPts val="0"/>
              </a:spcBef>
              <a:spcAft>
                <a:spcPts val="0"/>
              </a:spcAft>
            </a:pPr>
            <a:r>
              <a:rPr lang="en-US" sz="2000" dirty="0">
                <a:solidFill>
                  <a:srgbClr val="000000"/>
                </a:solidFill>
              </a:rPr>
              <a:t>Success rate with a low payload mass show better results than larger payload mass.</a:t>
            </a:r>
          </a:p>
          <a:p>
            <a:pPr algn="just">
              <a:lnSpc>
                <a:spcPct val="100000"/>
              </a:lnSpc>
              <a:spcBef>
                <a:spcPts val="0"/>
              </a:spcBef>
              <a:spcAft>
                <a:spcPts val="0"/>
              </a:spcAft>
            </a:pPr>
            <a:r>
              <a:rPr lang="en-US" sz="2000" dirty="0">
                <a:solidFill>
                  <a:srgbClr val="000000"/>
                </a:solidFill>
              </a:rPr>
              <a:t>Orbits ES-L1, GEO, HEO and SSO have 100% success rate.</a:t>
            </a:r>
          </a:p>
          <a:p>
            <a:pPr marL="0" indent="0" algn="just">
              <a:lnSpc>
                <a:spcPct val="100000"/>
              </a:lnSpc>
              <a:spcBef>
                <a:spcPts val="0"/>
              </a:spcBef>
              <a:spcAft>
                <a:spcPts val="0"/>
              </a:spcAft>
              <a:buNone/>
            </a:pPr>
            <a:endParaRPr lang="en-US" sz="1400" dirty="0">
              <a:solidFill>
                <a:srgbClr val="000000"/>
              </a:solidFill>
            </a:endParaRPr>
          </a:p>
          <a:p>
            <a:pPr marL="0" indent="0" algn="just">
              <a:lnSpc>
                <a:spcPct val="100000"/>
              </a:lnSpc>
              <a:spcBef>
                <a:spcPts val="0"/>
              </a:spcBef>
              <a:spcAft>
                <a:spcPts val="0"/>
              </a:spcAft>
              <a:buNone/>
            </a:pPr>
            <a:endParaRPr lang="en-US" sz="1400" dirty="0">
              <a:solidFill>
                <a:srgbClr val="000000"/>
              </a:solidFill>
            </a:endParaRPr>
          </a:p>
        </p:txBody>
      </p:sp>
      <p:sp>
        <p:nvSpPr>
          <p:cNvPr id="13" name="Title 1">
            <a:extLst>
              <a:ext uri="{FF2B5EF4-FFF2-40B4-BE49-F238E27FC236}">
                <a16:creationId xmlns:a16="http://schemas.microsoft.com/office/drawing/2014/main" id="{DF6C2895-D045-4BD7-1366-12B875E90E48}"/>
              </a:ext>
            </a:extLst>
          </p:cNvPr>
          <p:cNvSpPr>
            <a:spLocks noGrp="1"/>
          </p:cNvSpPr>
          <p:nvPr>
            <p:ph type="title"/>
          </p:nvPr>
        </p:nvSpPr>
        <p:spPr>
          <a:xfrm>
            <a:off x="581025" y="1087063"/>
            <a:ext cx="11029950" cy="987425"/>
          </a:xfrm>
        </p:spPr>
        <p:txBody>
          <a:bodyPr/>
          <a:lstStyle/>
          <a:p>
            <a:pPr algn="ctr"/>
            <a:r>
              <a:rPr lang="en-US" dirty="0"/>
              <a:t>Conclusion</a:t>
            </a:r>
          </a:p>
        </p:txBody>
      </p:sp>
      <p:cxnSp>
        <p:nvCxnSpPr>
          <p:cNvPr id="15" name="Straight Connector 14">
            <a:extLst>
              <a:ext uri="{FF2B5EF4-FFF2-40B4-BE49-F238E27FC236}">
                <a16:creationId xmlns:a16="http://schemas.microsoft.com/office/drawing/2014/main" id="{75B47301-74D0-2126-AF5A-92AB4A637D52}"/>
              </a:ext>
            </a:extLst>
          </p:cNvPr>
          <p:cNvCxnSpPr>
            <a:cxnSpLocks/>
          </p:cNvCxnSpPr>
          <p:nvPr/>
        </p:nvCxnSpPr>
        <p:spPr>
          <a:xfrm>
            <a:off x="554182" y="2074488"/>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Magnifying glass showing decling performance">
            <a:extLst>
              <a:ext uri="{FF2B5EF4-FFF2-40B4-BE49-F238E27FC236}">
                <a16:creationId xmlns:a16="http://schemas.microsoft.com/office/drawing/2014/main" id="{95C35CF8-E5B2-F7D8-3C26-E1FA39BCAC63}"/>
              </a:ext>
            </a:extLst>
          </p:cNvPr>
          <p:cNvPicPr>
            <a:picLocks noChangeAspect="1"/>
          </p:cNvPicPr>
          <p:nvPr/>
        </p:nvPicPr>
        <p:blipFill>
          <a:blip r:embed="rId2"/>
          <a:stretch>
            <a:fillRect/>
          </a:stretch>
        </p:blipFill>
        <p:spPr>
          <a:xfrm>
            <a:off x="6714735" y="2455084"/>
            <a:ext cx="4729120" cy="31519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868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7219F-1627-F75E-93B6-33F957DB00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96B034-A147-979F-56D9-76023915F077}"/>
              </a:ext>
            </a:extLst>
          </p:cNvPr>
          <p:cNvSpPr>
            <a:spLocks noGrp="1"/>
          </p:cNvSpPr>
          <p:nvPr>
            <p:ph sz="half" idx="2"/>
          </p:nvPr>
        </p:nvSpPr>
        <p:spPr>
          <a:xfrm>
            <a:off x="2336800" y="2308866"/>
            <a:ext cx="5237018" cy="3315853"/>
          </a:xfrm>
        </p:spPr>
        <p:txBody>
          <a:bodyPr anchor="ctr">
            <a:normAutofit/>
          </a:bodyPr>
          <a:lstStyle/>
          <a:p>
            <a:pPr algn="just">
              <a:lnSpc>
                <a:spcPct val="100000"/>
              </a:lnSpc>
              <a:spcBef>
                <a:spcPts val="0"/>
              </a:spcBef>
              <a:spcAft>
                <a:spcPts val="0"/>
              </a:spcAft>
            </a:pPr>
            <a:endParaRPr lang="en-US" sz="1400" dirty="0">
              <a:solidFill>
                <a:srgbClr val="000000"/>
              </a:solidFill>
            </a:endParaRPr>
          </a:p>
          <a:p>
            <a:pPr marL="0" indent="0" algn="just">
              <a:lnSpc>
                <a:spcPct val="100000"/>
              </a:lnSpc>
              <a:spcBef>
                <a:spcPts val="0"/>
              </a:spcBef>
              <a:spcAft>
                <a:spcPts val="0"/>
              </a:spcAft>
              <a:buNone/>
            </a:pPr>
            <a:r>
              <a:rPr lang="en-US" sz="2000" dirty="0">
                <a:solidFill>
                  <a:srgbClr val="000000"/>
                </a:solidFill>
              </a:rPr>
              <a:t>All the analysis are found in my GitHub:</a:t>
            </a:r>
          </a:p>
          <a:p>
            <a:pPr marL="324000" lvl="1" indent="0" algn="just">
              <a:spcBef>
                <a:spcPts val="0"/>
              </a:spcBef>
              <a:spcAft>
                <a:spcPts val="0"/>
              </a:spcAft>
              <a:buNone/>
            </a:pPr>
            <a:r>
              <a:rPr lang="en-US" sz="1100" dirty="0">
                <a:solidFill>
                  <a:srgbClr val="000000"/>
                </a:solidFill>
              </a:rPr>
              <a:t>https://github.com/shaulamarquez/IBM-Data-Science</a:t>
            </a:r>
          </a:p>
          <a:p>
            <a:pPr marL="0" indent="0" algn="just">
              <a:lnSpc>
                <a:spcPct val="100000"/>
              </a:lnSpc>
              <a:spcBef>
                <a:spcPts val="0"/>
              </a:spcBef>
              <a:spcAft>
                <a:spcPts val="0"/>
              </a:spcAft>
              <a:buNone/>
            </a:pPr>
            <a:r>
              <a:rPr lang="en-US" sz="1800" dirty="0">
                <a:solidFill>
                  <a:srgbClr val="000000"/>
                </a:solidFill>
              </a:rPr>
              <a:t> </a:t>
            </a:r>
            <a:endParaRPr lang="en-US" sz="2000" dirty="0">
              <a:solidFill>
                <a:srgbClr val="000000"/>
              </a:solidFill>
            </a:endParaRPr>
          </a:p>
          <a:p>
            <a:pPr marL="0" indent="0" algn="just">
              <a:lnSpc>
                <a:spcPct val="100000"/>
              </a:lnSpc>
              <a:spcBef>
                <a:spcPts val="0"/>
              </a:spcBef>
              <a:spcAft>
                <a:spcPts val="0"/>
              </a:spcAft>
              <a:buNone/>
            </a:pPr>
            <a:r>
              <a:rPr lang="en-US" sz="2000" dirty="0">
                <a:solidFill>
                  <a:srgbClr val="000000"/>
                </a:solidFill>
              </a:rPr>
              <a:t>Acknowledgement</a:t>
            </a:r>
          </a:p>
          <a:p>
            <a:pPr marL="324000" lvl="1" indent="0" algn="just">
              <a:spcBef>
                <a:spcPts val="0"/>
              </a:spcBef>
              <a:spcAft>
                <a:spcPts val="0"/>
              </a:spcAft>
              <a:buNone/>
            </a:pPr>
            <a:r>
              <a:rPr lang="en-US" dirty="0">
                <a:solidFill>
                  <a:srgbClr val="000000"/>
                </a:solidFill>
              </a:rPr>
              <a:t>Thank you to Instructors, Coursera and IBM.</a:t>
            </a:r>
          </a:p>
          <a:p>
            <a:pPr algn="just">
              <a:lnSpc>
                <a:spcPct val="100000"/>
              </a:lnSpc>
              <a:spcBef>
                <a:spcPts val="0"/>
              </a:spcBef>
              <a:spcAft>
                <a:spcPts val="0"/>
              </a:spcAft>
            </a:pPr>
            <a:endParaRPr lang="en-US" sz="1400" dirty="0">
              <a:solidFill>
                <a:srgbClr val="000000"/>
              </a:solidFill>
            </a:endParaRPr>
          </a:p>
        </p:txBody>
      </p:sp>
      <p:sp>
        <p:nvSpPr>
          <p:cNvPr id="13" name="Title 1">
            <a:extLst>
              <a:ext uri="{FF2B5EF4-FFF2-40B4-BE49-F238E27FC236}">
                <a16:creationId xmlns:a16="http://schemas.microsoft.com/office/drawing/2014/main" id="{A12D5BBD-F108-7C34-9D8D-890D687D6A54}"/>
              </a:ext>
            </a:extLst>
          </p:cNvPr>
          <p:cNvSpPr>
            <a:spLocks noGrp="1"/>
          </p:cNvSpPr>
          <p:nvPr>
            <p:ph type="title"/>
          </p:nvPr>
        </p:nvSpPr>
        <p:spPr>
          <a:xfrm>
            <a:off x="581025" y="1087063"/>
            <a:ext cx="11029950" cy="987425"/>
          </a:xfrm>
        </p:spPr>
        <p:txBody>
          <a:bodyPr/>
          <a:lstStyle/>
          <a:p>
            <a:pPr algn="ctr"/>
            <a:r>
              <a:rPr lang="en-US" dirty="0"/>
              <a:t>Appendix</a:t>
            </a:r>
          </a:p>
        </p:txBody>
      </p:sp>
      <p:cxnSp>
        <p:nvCxnSpPr>
          <p:cNvPr id="15" name="Straight Connector 14">
            <a:extLst>
              <a:ext uri="{FF2B5EF4-FFF2-40B4-BE49-F238E27FC236}">
                <a16:creationId xmlns:a16="http://schemas.microsoft.com/office/drawing/2014/main" id="{0F916B32-998E-4E2D-607F-0EC8109655E0}"/>
              </a:ext>
            </a:extLst>
          </p:cNvPr>
          <p:cNvCxnSpPr>
            <a:cxnSpLocks/>
          </p:cNvCxnSpPr>
          <p:nvPr/>
        </p:nvCxnSpPr>
        <p:spPr>
          <a:xfrm>
            <a:off x="554182" y="2074488"/>
            <a:ext cx="1108363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Graphic 5" descr="Stack of books with pear">
            <a:extLst>
              <a:ext uri="{FF2B5EF4-FFF2-40B4-BE49-F238E27FC236}">
                <a16:creationId xmlns:a16="http://schemas.microsoft.com/office/drawing/2014/main" id="{CBB30BC9-A865-792B-781D-5584F882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3983" y="1299499"/>
            <a:ext cx="4759036" cy="4759036"/>
          </a:xfrm>
          <a:prstGeom prst="rect">
            <a:avLst/>
          </a:prstGeom>
        </p:spPr>
      </p:pic>
    </p:spTree>
    <p:extLst>
      <p:ext uri="{BB962C8B-B14F-4D97-AF65-F5344CB8AC3E}">
        <p14:creationId xmlns:p14="http://schemas.microsoft.com/office/powerpoint/2010/main" val="122672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1D8DC-F635-55E3-9FDC-7912D03FB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22FDF-0607-7BAC-45B1-E6C700B8276E}"/>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0449B994-3AB9-1A65-39E8-9C1CCBA7F1A1}"/>
              </a:ext>
            </a:extLst>
          </p:cNvPr>
          <p:cNvSpPr>
            <a:spLocks noGrp="1"/>
          </p:cNvSpPr>
          <p:nvPr>
            <p:ph idx="1"/>
          </p:nvPr>
        </p:nvSpPr>
        <p:spPr>
          <a:xfrm>
            <a:off x="581190" y="2340863"/>
            <a:ext cx="5754955" cy="3722808"/>
          </a:xfrm>
        </p:spPr>
        <p:txBody>
          <a:bodyPr>
            <a:normAutofit/>
          </a:bodyPr>
          <a:lstStyle/>
          <a:p>
            <a:pPr marL="0" indent="0">
              <a:buNone/>
            </a:pPr>
            <a:r>
              <a:rPr lang="en-US" sz="2000" b="1" u="sng" dirty="0"/>
              <a:t>Data Collection</a:t>
            </a:r>
          </a:p>
          <a:p>
            <a:pPr marL="0" indent="0">
              <a:lnSpc>
                <a:spcPct val="100000"/>
              </a:lnSpc>
              <a:spcAft>
                <a:spcPts val="0"/>
              </a:spcAft>
              <a:buNone/>
            </a:pPr>
            <a:r>
              <a:rPr lang="en-US" sz="1600" dirty="0"/>
              <a:t>API</a:t>
            </a:r>
          </a:p>
          <a:p>
            <a:pPr>
              <a:lnSpc>
                <a:spcPct val="100000"/>
              </a:lnSpc>
              <a:spcAft>
                <a:spcPts val="0"/>
              </a:spcAft>
            </a:pPr>
            <a:r>
              <a:rPr lang="en-US" sz="1400" dirty="0"/>
              <a:t>Request and parse the SpaceX launch data using the GET request</a:t>
            </a:r>
          </a:p>
          <a:p>
            <a:pPr>
              <a:lnSpc>
                <a:spcPct val="100000"/>
              </a:lnSpc>
              <a:spcAft>
                <a:spcPts val="0"/>
              </a:spcAft>
            </a:pPr>
            <a:r>
              <a:rPr lang="en-US" sz="1400" dirty="0"/>
              <a:t>Filter the data frame to only include Falcon 9 launches</a:t>
            </a:r>
          </a:p>
          <a:p>
            <a:pPr>
              <a:lnSpc>
                <a:spcPct val="100000"/>
              </a:lnSpc>
              <a:spcAft>
                <a:spcPts val="0"/>
              </a:spcAft>
            </a:pPr>
            <a:r>
              <a:rPr lang="en-US" sz="1400" dirty="0"/>
              <a:t>Dealing with Missing Values by replacing it with mean values for </a:t>
            </a:r>
            <a:r>
              <a:rPr lang="en-US" sz="1400" dirty="0" err="1"/>
              <a:t>PayloadMass</a:t>
            </a:r>
            <a:endParaRPr lang="en-US" sz="1400" dirty="0"/>
          </a:p>
          <a:p>
            <a:pPr marL="0" indent="0">
              <a:lnSpc>
                <a:spcPct val="100000"/>
              </a:lnSpc>
              <a:spcAft>
                <a:spcPts val="0"/>
              </a:spcAft>
              <a:buNone/>
            </a:pPr>
            <a:endParaRPr lang="en-US" sz="1800" dirty="0"/>
          </a:p>
          <a:p>
            <a:pPr marL="0" indent="0">
              <a:lnSpc>
                <a:spcPct val="100000"/>
              </a:lnSpc>
              <a:spcAft>
                <a:spcPts val="0"/>
              </a:spcAft>
              <a:buNone/>
            </a:pPr>
            <a:r>
              <a:rPr lang="en-US" sz="1600" dirty="0"/>
              <a:t>Web Scraping</a:t>
            </a:r>
          </a:p>
          <a:p>
            <a:pPr>
              <a:lnSpc>
                <a:spcPct val="100000"/>
              </a:lnSpc>
              <a:spcAft>
                <a:spcPts val="0"/>
              </a:spcAft>
            </a:pPr>
            <a:r>
              <a:rPr lang="en-US" sz="1400" dirty="0"/>
              <a:t>Request the Falcon9 Launch Wiki page from its URL</a:t>
            </a:r>
          </a:p>
          <a:p>
            <a:pPr>
              <a:lnSpc>
                <a:spcPct val="100000"/>
              </a:lnSpc>
              <a:spcAft>
                <a:spcPts val="0"/>
              </a:spcAft>
            </a:pPr>
            <a:r>
              <a:rPr lang="en-US" sz="1400" dirty="0"/>
              <a:t>Extract all column/variable names from HTML table header</a:t>
            </a:r>
          </a:p>
          <a:p>
            <a:pPr>
              <a:lnSpc>
                <a:spcPct val="100000"/>
              </a:lnSpc>
              <a:spcAft>
                <a:spcPts val="0"/>
              </a:spcAft>
            </a:pPr>
            <a:r>
              <a:rPr lang="en-US" sz="1400" dirty="0"/>
              <a:t>Create a data frame by parsing the launch HTML tables</a:t>
            </a:r>
          </a:p>
          <a:p>
            <a:pPr marL="0" indent="0">
              <a:buNone/>
            </a:pPr>
            <a:endParaRPr lang="en-US" dirty="0"/>
          </a:p>
        </p:txBody>
      </p:sp>
      <p:cxnSp>
        <p:nvCxnSpPr>
          <p:cNvPr id="5" name="Straight Connector 4">
            <a:extLst>
              <a:ext uri="{FF2B5EF4-FFF2-40B4-BE49-F238E27FC236}">
                <a16:creationId xmlns:a16="http://schemas.microsoft.com/office/drawing/2014/main" id="{FD7AEE64-14A6-3EEC-FA6C-CB0884BF4E33}"/>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B75E2F-9F30-AE01-8631-06CE62B625A0}"/>
              </a:ext>
            </a:extLst>
          </p:cNvPr>
          <p:cNvPicPr>
            <a:picLocks noChangeAspect="1"/>
          </p:cNvPicPr>
          <p:nvPr/>
        </p:nvPicPr>
        <p:blipFill>
          <a:blip r:embed="rId2">
            <a:alphaModFix amt="85000"/>
            <a:extLst>
              <a:ext uri="{837473B0-CC2E-450A-ABE3-18F120FF3D39}">
                <a1611:picAttrSrcUrl xmlns:a1611="http://schemas.microsoft.com/office/drawing/2016/11/main" r:id="rId3"/>
              </a:ext>
            </a:extLst>
          </a:blip>
          <a:stretch>
            <a:fillRect/>
          </a:stretch>
        </p:blipFill>
        <p:spPr>
          <a:xfrm>
            <a:off x="6499304" y="2097456"/>
            <a:ext cx="5046151" cy="3966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356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36820-CC82-129E-4652-D09537B08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255E1-FC75-D3CA-2BF5-9E70E0514FF0}"/>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A0908588-244F-EAE8-6169-07218E2AFE16}"/>
              </a:ext>
            </a:extLst>
          </p:cNvPr>
          <p:cNvSpPr>
            <a:spLocks noGrp="1"/>
          </p:cNvSpPr>
          <p:nvPr>
            <p:ph idx="1"/>
          </p:nvPr>
        </p:nvSpPr>
        <p:spPr>
          <a:xfrm>
            <a:off x="581190" y="2340863"/>
            <a:ext cx="5754955" cy="3722808"/>
          </a:xfrm>
        </p:spPr>
        <p:txBody>
          <a:bodyPr>
            <a:normAutofit/>
          </a:bodyPr>
          <a:lstStyle/>
          <a:p>
            <a:pPr marL="0" indent="0">
              <a:buNone/>
            </a:pPr>
            <a:r>
              <a:rPr lang="en-US" sz="1800" b="1" u="sng" dirty="0"/>
              <a:t>Data Wrangling</a:t>
            </a:r>
          </a:p>
          <a:p>
            <a:pPr>
              <a:lnSpc>
                <a:spcPct val="100000"/>
              </a:lnSpc>
              <a:spcBef>
                <a:spcPts val="0"/>
              </a:spcBef>
              <a:spcAft>
                <a:spcPts val="0"/>
              </a:spcAft>
            </a:pPr>
            <a:r>
              <a:rPr lang="en-US" sz="1400" b="1" dirty="0"/>
              <a:t>Calculate the number of launches</a:t>
            </a:r>
          </a:p>
          <a:p>
            <a:pPr lvl="1">
              <a:spcBef>
                <a:spcPts val="0"/>
              </a:spcBef>
              <a:spcAft>
                <a:spcPts val="0"/>
              </a:spcAft>
            </a:pPr>
            <a:r>
              <a:rPr lang="en-US" sz="1300" dirty="0"/>
              <a:t>The data contains several SpaceX: Cape Canaveral Space Launch Complex 40 </a:t>
            </a:r>
            <a:r>
              <a:rPr lang="en-US" sz="1300" b="1" dirty="0"/>
              <a:t>VAFB SLC 4E</a:t>
            </a:r>
            <a:r>
              <a:rPr lang="en-US" sz="1300" dirty="0"/>
              <a:t>, Vandenberg Air Force Base Space Launch Complex </a:t>
            </a:r>
            <a:r>
              <a:rPr lang="en-US" sz="1300" b="1" dirty="0"/>
              <a:t>(SLC-4E)</a:t>
            </a:r>
            <a:r>
              <a:rPr lang="en-US" sz="1300" dirty="0"/>
              <a:t>, Kennedy Space Center Launch Complex 39A </a:t>
            </a:r>
            <a:r>
              <a:rPr lang="en-US" sz="1300" b="1" dirty="0"/>
              <a:t>KSC LC 39A.</a:t>
            </a:r>
          </a:p>
          <a:p>
            <a:pPr>
              <a:lnSpc>
                <a:spcPct val="100000"/>
              </a:lnSpc>
              <a:spcBef>
                <a:spcPts val="0"/>
              </a:spcBef>
              <a:spcAft>
                <a:spcPts val="0"/>
              </a:spcAft>
            </a:pPr>
            <a:r>
              <a:rPr lang="en-US" sz="1400" b="1" dirty="0"/>
              <a:t>Calculate the number and occurrence of each orbit</a:t>
            </a:r>
          </a:p>
          <a:p>
            <a:pPr lvl="1">
              <a:spcBef>
                <a:spcPts val="0"/>
              </a:spcBef>
              <a:spcAft>
                <a:spcPts val="0"/>
              </a:spcAft>
            </a:pPr>
            <a:r>
              <a:rPr lang="en-US" sz="1300" dirty="0"/>
              <a:t>Determine the number and occurrence of each orbit in the column </a:t>
            </a:r>
            <a:r>
              <a:rPr lang="en-US" sz="1300" b="1" dirty="0"/>
              <a:t>Orbit.</a:t>
            </a:r>
          </a:p>
          <a:p>
            <a:pPr>
              <a:lnSpc>
                <a:spcPct val="100000"/>
              </a:lnSpc>
              <a:spcBef>
                <a:spcPts val="0"/>
              </a:spcBef>
              <a:spcAft>
                <a:spcPts val="0"/>
              </a:spcAft>
            </a:pPr>
            <a:r>
              <a:rPr lang="en-US" sz="1400" b="1" dirty="0"/>
              <a:t>Calculate the number and occurrence of mission outcome of the orbits</a:t>
            </a:r>
          </a:p>
          <a:p>
            <a:pPr lvl="1">
              <a:spcBef>
                <a:spcPts val="0"/>
              </a:spcBef>
              <a:spcAft>
                <a:spcPts val="0"/>
              </a:spcAft>
            </a:pPr>
            <a:r>
              <a:rPr lang="en-US" sz="1300" dirty="0"/>
              <a:t>Determine the number of landing outcomes. </a:t>
            </a:r>
          </a:p>
          <a:p>
            <a:pPr>
              <a:lnSpc>
                <a:spcPct val="100000"/>
              </a:lnSpc>
              <a:spcBef>
                <a:spcPts val="0"/>
              </a:spcBef>
              <a:spcAft>
                <a:spcPts val="0"/>
              </a:spcAft>
            </a:pPr>
            <a:r>
              <a:rPr lang="en-US" sz="1400" b="1" dirty="0"/>
              <a:t>Create a landing outcome label from outcome column</a:t>
            </a:r>
          </a:p>
          <a:p>
            <a:pPr lvl="1">
              <a:spcBef>
                <a:spcPts val="0"/>
              </a:spcBef>
              <a:spcAft>
                <a:spcPts val="0"/>
              </a:spcAft>
            </a:pPr>
            <a:r>
              <a:rPr lang="en-US" sz="1300" dirty="0"/>
              <a:t>This variable will represent the classification variable that represents the outcome of each launch. If the value is zero, the  first stage did not land successfully; one means  the first stage landed Successfully</a:t>
            </a:r>
          </a:p>
        </p:txBody>
      </p:sp>
      <p:cxnSp>
        <p:nvCxnSpPr>
          <p:cNvPr id="5" name="Straight Connector 4">
            <a:extLst>
              <a:ext uri="{FF2B5EF4-FFF2-40B4-BE49-F238E27FC236}">
                <a16:creationId xmlns:a16="http://schemas.microsoft.com/office/drawing/2014/main" id="{6FC78500-1349-D250-4B5F-8F0CF50AE375}"/>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C599A1-CA37-353C-5689-7B7B1D520F28}"/>
              </a:ext>
            </a:extLst>
          </p:cNvPr>
          <p:cNvPicPr>
            <a:picLocks noChangeAspect="1"/>
          </p:cNvPicPr>
          <p:nvPr/>
        </p:nvPicPr>
        <p:blipFill>
          <a:blip r:embed="rId2"/>
          <a:stretch>
            <a:fillRect/>
          </a:stretch>
        </p:blipFill>
        <p:spPr>
          <a:xfrm>
            <a:off x="7562672" y="3197446"/>
            <a:ext cx="3586572" cy="2730077"/>
          </a:xfrm>
          <a:prstGeom prst="rect">
            <a:avLst/>
          </a:prstGeom>
        </p:spPr>
      </p:pic>
      <p:sp>
        <p:nvSpPr>
          <p:cNvPr id="7" name="TextBox 6">
            <a:extLst>
              <a:ext uri="{FF2B5EF4-FFF2-40B4-BE49-F238E27FC236}">
                <a16:creationId xmlns:a16="http://schemas.microsoft.com/office/drawing/2014/main" id="{F98D1CB4-E9C2-C186-388D-A4A62EDF4B1D}"/>
              </a:ext>
            </a:extLst>
          </p:cNvPr>
          <p:cNvSpPr txBox="1"/>
          <p:nvPr/>
        </p:nvSpPr>
        <p:spPr>
          <a:xfrm>
            <a:off x="7562672" y="2910319"/>
            <a:ext cx="3057237" cy="338554"/>
          </a:xfrm>
          <a:prstGeom prst="rect">
            <a:avLst/>
          </a:prstGeom>
          <a:noFill/>
        </p:spPr>
        <p:txBody>
          <a:bodyPr wrap="square" rtlCol="0">
            <a:spAutoFit/>
          </a:bodyPr>
          <a:lstStyle/>
          <a:p>
            <a:r>
              <a:rPr lang="en-US" sz="1600" b="1" u="sng" dirty="0"/>
              <a:t>Number of Landing outcomes</a:t>
            </a:r>
          </a:p>
        </p:txBody>
      </p:sp>
    </p:spTree>
    <p:extLst>
      <p:ext uri="{BB962C8B-B14F-4D97-AF65-F5344CB8AC3E}">
        <p14:creationId xmlns:p14="http://schemas.microsoft.com/office/powerpoint/2010/main" val="272703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AEEE-4AB9-7B83-9DE8-5C24E2F5E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09AAE-4239-4C38-E18C-572B18CD672D}"/>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C80FA2E8-53E8-A476-5270-A9AE1228B24A}"/>
              </a:ext>
            </a:extLst>
          </p:cNvPr>
          <p:cNvSpPr>
            <a:spLocks noGrp="1"/>
          </p:cNvSpPr>
          <p:nvPr>
            <p:ph idx="1"/>
          </p:nvPr>
        </p:nvSpPr>
        <p:spPr>
          <a:xfrm>
            <a:off x="581190" y="2340863"/>
            <a:ext cx="5754955" cy="3722808"/>
          </a:xfrm>
        </p:spPr>
        <p:txBody>
          <a:bodyPr>
            <a:normAutofit fontScale="85000" lnSpcReduction="20000"/>
          </a:bodyPr>
          <a:lstStyle/>
          <a:p>
            <a:pPr marL="0" indent="0">
              <a:buNone/>
            </a:pPr>
            <a:r>
              <a:rPr lang="en-US" sz="2100" b="1" u="sng" dirty="0"/>
              <a:t>Exploratory Data Analysis (SQL)</a:t>
            </a:r>
          </a:p>
          <a:p>
            <a:pPr marL="0" indent="0">
              <a:buNone/>
            </a:pPr>
            <a:r>
              <a:rPr lang="en-US" sz="1400" b="1" dirty="0"/>
              <a:t>Performed SQL queries:</a:t>
            </a:r>
          </a:p>
          <a:p>
            <a:pPr>
              <a:lnSpc>
                <a:spcPct val="100000"/>
              </a:lnSpc>
              <a:spcBef>
                <a:spcPts val="0"/>
              </a:spcBef>
              <a:spcAft>
                <a:spcPts val="0"/>
              </a:spcAft>
            </a:pPr>
            <a:r>
              <a:rPr lang="en-US" sz="1500" dirty="0"/>
              <a:t>Display the names of the unique launch sites in the space mission</a:t>
            </a:r>
          </a:p>
          <a:p>
            <a:pPr>
              <a:lnSpc>
                <a:spcPct val="100000"/>
              </a:lnSpc>
              <a:spcBef>
                <a:spcPts val="0"/>
              </a:spcBef>
              <a:spcAft>
                <a:spcPts val="0"/>
              </a:spcAft>
            </a:pPr>
            <a:r>
              <a:rPr lang="en-US" sz="1500" dirty="0"/>
              <a:t>Display records where launch sites begin with the string ‘CCA’</a:t>
            </a:r>
          </a:p>
          <a:p>
            <a:pPr>
              <a:lnSpc>
                <a:spcPct val="100000"/>
              </a:lnSpc>
              <a:spcBef>
                <a:spcPts val="0"/>
              </a:spcBef>
              <a:spcAft>
                <a:spcPts val="0"/>
              </a:spcAft>
            </a:pPr>
            <a:r>
              <a:rPr lang="en-US" sz="1500" dirty="0"/>
              <a:t>Display the total payload mass caried by boosters launched by NASA (CRS)</a:t>
            </a:r>
          </a:p>
          <a:p>
            <a:pPr>
              <a:lnSpc>
                <a:spcPct val="100000"/>
              </a:lnSpc>
              <a:spcBef>
                <a:spcPts val="0"/>
              </a:spcBef>
              <a:spcAft>
                <a:spcPts val="0"/>
              </a:spcAft>
            </a:pPr>
            <a:r>
              <a:rPr lang="en-US" sz="1500" dirty="0"/>
              <a:t>Display average payload mass carried booster version F9 v1.1</a:t>
            </a:r>
          </a:p>
          <a:p>
            <a:pPr>
              <a:lnSpc>
                <a:spcPct val="100000"/>
              </a:lnSpc>
              <a:spcBef>
                <a:spcPts val="0"/>
              </a:spcBef>
              <a:spcAft>
                <a:spcPts val="0"/>
              </a:spcAft>
            </a:pPr>
            <a:r>
              <a:rPr lang="en-US" sz="1500" dirty="0"/>
              <a:t>List the date when the first successful landing outcome in ground pad achieved</a:t>
            </a:r>
          </a:p>
          <a:p>
            <a:pPr>
              <a:lnSpc>
                <a:spcPct val="100000"/>
              </a:lnSpc>
              <a:spcBef>
                <a:spcPts val="0"/>
              </a:spcBef>
              <a:spcAft>
                <a:spcPts val="0"/>
              </a:spcAft>
            </a:pPr>
            <a:r>
              <a:rPr lang="en-US" sz="1500" dirty="0"/>
              <a:t>List the name of the boosters which have a success in drone ship and have payload mass greater than 4000 but less than 6000</a:t>
            </a:r>
          </a:p>
          <a:p>
            <a:pPr>
              <a:lnSpc>
                <a:spcPct val="100000"/>
              </a:lnSpc>
              <a:spcBef>
                <a:spcPts val="0"/>
              </a:spcBef>
              <a:spcAft>
                <a:spcPts val="0"/>
              </a:spcAft>
            </a:pPr>
            <a:r>
              <a:rPr lang="en-US" sz="1500" dirty="0"/>
              <a:t>List the total number of successful and failure mission outcomes</a:t>
            </a:r>
          </a:p>
          <a:p>
            <a:pPr>
              <a:lnSpc>
                <a:spcPct val="100000"/>
              </a:lnSpc>
              <a:spcBef>
                <a:spcPts val="0"/>
              </a:spcBef>
              <a:spcAft>
                <a:spcPts val="0"/>
              </a:spcAft>
            </a:pPr>
            <a:r>
              <a:rPr lang="en-US" sz="1500" dirty="0"/>
              <a:t>List the names of the booster versions which have carried the maximum payload mass.  </a:t>
            </a:r>
          </a:p>
          <a:p>
            <a:pPr>
              <a:lnSpc>
                <a:spcPct val="100000"/>
              </a:lnSpc>
              <a:spcBef>
                <a:spcPts val="0"/>
              </a:spcBef>
              <a:spcAft>
                <a:spcPts val="0"/>
              </a:spcAft>
            </a:pPr>
            <a:r>
              <a:rPr lang="en-US" sz="1500" dirty="0"/>
              <a:t>List the records which will display the month names, failure landing outcomes in drone ship ,booster versions, launch site for the months in year 2015.</a:t>
            </a:r>
          </a:p>
          <a:p>
            <a:pPr>
              <a:lnSpc>
                <a:spcPct val="100000"/>
              </a:lnSpc>
              <a:spcBef>
                <a:spcPts val="0"/>
              </a:spcBef>
              <a:spcAft>
                <a:spcPts val="0"/>
              </a:spcAft>
            </a:pPr>
            <a:r>
              <a:rPr lang="en-US" sz="1500" dirty="0"/>
              <a:t>Rank the count of landing outcomes (such as Failure (drone ship) or Success (ground pad)) between the date 2010-06-04 and 2017-03-20, in descending order</a:t>
            </a:r>
          </a:p>
          <a:p>
            <a:pPr>
              <a:lnSpc>
                <a:spcPct val="100000"/>
              </a:lnSpc>
              <a:spcBef>
                <a:spcPts val="0"/>
              </a:spcBef>
              <a:spcAft>
                <a:spcPts val="0"/>
              </a:spcAft>
            </a:pPr>
            <a:endParaRPr lang="en-US" sz="1300" b="1" dirty="0"/>
          </a:p>
          <a:p>
            <a:pPr lvl="1">
              <a:spcBef>
                <a:spcPts val="0"/>
              </a:spcBef>
              <a:spcAft>
                <a:spcPts val="0"/>
              </a:spcAft>
            </a:pPr>
            <a:endParaRPr lang="en-US" sz="1000" dirty="0"/>
          </a:p>
        </p:txBody>
      </p:sp>
      <p:cxnSp>
        <p:nvCxnSpPr>
          <p:cNvPr id="5" name="Straight Connector 4">
            <a:extLst>
              <a:ext uri="{FF2B5EF4-FFF2-40B4-BE49-F238E27FC236}">
                <a16:creationId xmlns:a16="http://schemas.microsoft.com/office/drawing/2014/main" id="{841A649D-F939-93E3-B345-33BDF2CCC090}"/>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796B004-7127-A5D7-5D0B-629B63CF6249}"/>
              </a:ext>
            </a:extLst>
          </p:cNvPr>
          <p:cNvPicPr>
            <a:picLocks noChangeAspect="1"/>
          </p:cNvPicPr>
          <p:nvPr/>
        </p:nvPicPr>
        <p:blipFill>
          <a:blip r:embed="rId2"/>
          <a:stretch>
            <a:fillRect/>
          </a:stretch>
        </p:blipFill>
        <p:spPr>
          <a:xfrm>
            <a:off x="6986749" y="2926586"/>
            <a:ext cx="4624058" cy="2929267"/>
          </a:xfrm>
          <a:prstGeom prst="rect">
            <a:avLst/>
          </a:prstGeom>
        </p:spPr>
      </p:pic>
    </p:spTree>
    <p:extLst>
      <p:ext uri="{BB962C8B-B14F-4D97-AF65-F5344CB8AC3E}">
        <p14:creationId xmlns:p14="http://schemas.microsoft.com/office/powerpoint/2010/main" val="88421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60871-5482-3E6E-DAAB-12B7C78B1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349BB-68F7-6035-1A59-DF3054216A91}"/>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4B91D1E3-B4C0-6A2F-31A9-80BDCC8962F7}"/>
              </a:ext>
            </a:extLst>
          </p:cNvPr>
          <p:cNvSpPr>
            <a:spLocks noGrp="1"/>
          </p:cNvSpPr>
          <p:nvPr>
            <p:ph idx="1"/>
          </p:nvPr>
        </p:nvSpPr>
        <p:spPr>
          <a:xfrm>
            <a:off x="581190" y="2340863"/>
            <a:ext cx="5754955" cy="3722808"/>
          </a:xfrm>
        </p:spPr>
        <p:txBody>
          <a:bodyPr>
            <a:normAutofit/>
          </a:bodyPr>
          <a:lstStyle/>
          <a:p>
            <a:pPr marL="0" indent="0">
              <a:buNone/>
            </a:pPr>
            <a:r>
              <a:rPr lang="en-US" sz="1800" b="1" u="sng" dirty="0"/>
              <a:t>Exploratory Data Analysis (Visualization Lab)</a:t>
            </a:r>
          </a:p>
          <a:p>
            <a:pPr marL="0" indent="0">
              <a:buNone/>
            </a:pPr>
            <a:r>
              <a:rPr lang="en-US" sz="1400" b="1" dirty="0"/>
              <a:t>Performed Exploratory Data Analysis and Feature Engineering using Pandas and Matplotlib</a:t>
            </a:r>
          </a:p>
          <a:p>
            <a:pPr>
              <a:lnSpc>
                <a:spcPct val="100000"/>
              </a:lnSpc>
              <a:spcBef>
                <a:spcPts val="0"/>
              </a:spcBef>
              <a:spcAft>
                <a:spcPts val="0"/>
              </a:spcAft>
            </a:pPr>
            <a:r>
              <a:rPr lang="en-US" sz="1400" dirty="0"/>
              <a:t>Visualized the relationship between Flight Number and Launch Site</a:t>
            </a:r>
          </a:p>
          <a:p>
            <a:pPr>
              <a:lnSpc>
                <a:spcPct val="100000"/>
              </a:lnSpc>
              <a:spcBef>
                <a:spcPts val="0"/>
              </a:spcBef>
              <a:spcAft>
                <a:spcPts val="0"/>
              </a:spcAft>
            </a:pPr>
            <a:r>
              <a:rPr lang="en-US" sz="1300" dirty="0"/>
              <a:t>Visualized the relationship between Payload and Launch Site</a:t>
            </a:r>
          </a:p>
          <a:p>
            <a:pPr>
              <a:lnSpc>
                <a:spcPct val="100000"/>
              </a:lnSpc>
              <a:spcBef>
                <a:spcPts val="0"/>
              </a:spcBef>
              <a:spcAft>
                <a:spcPts val="0"/>
              </a:spcAft>
            </a:pPr>
            <a:r>
              <a:rPr lang="en-US" sz="1300" dirty="0"/>
              <a:t>Visualized the relationship between success rate of each orbit type</a:t>
            </a:r>
          </a:p>
          <a:p>
            <a:pPr>
              <a:lnSpc>
                <a:spcPct val="100000"/>
              </a:lnSpc>
              <a:spcBef>
                <a:spcPts val="0"/>
              </a:spcBef>
              <a:spcAft>
                <a:spcPts val="0"/>
              </a:spcAft>
            </a:pPr>
            <a:r>
              <a:rPr lang="en-US" sz="1300" dirty="0"/>
              <a:t>Visualized the relationship between Flight Number and Orbit type</a:t>
            </a:r>
          </a:p>
          <a:p>
            <a:pPr>
              <a:lnSpc>
                <a:spcPct val="100000"/>
              </a:lnSpc>
              <a:spcBef>
                <a:spcPts val="0"/>
              </a:spcBef>
              <a:spcAft>
                <a:spcPts val="0"/>
              </a:spcAft>
            </a:pPr>
            <a:r>
              <a:rPr lang="en-US" sz="1300" dirty="0"/>
              <a:t>Visualized the relationship between Payload and Orbit type</a:t>
            </a:r>
          </a:p>
          <a:p>
            <a:pPr>
              <a:lnSpc>
                <a:spcPct val="100000"/>
              </a:lnSpc>
              <a:spcBef>
                <a:spcPts val="0"/>
              </a:spcBef>
              <a:spcAft>
                <a:spcPts val="0"/>
              </a:spcAft>
            </a:pPr>
            <a:r>
              <a:rPr lang="en-US" sz="1300" dirty="0"/>
              <a:t>Visualized the launch success yearly trend</a:t>
            </a:r>
          </a:p>
          <a:p>
            <a:pPr>
              <a:lnSpc>
                <a:spcPct val="100000"/>
              </a:lnSpc>
              <a:spcBef>
                <a:spcPts val="0"/>
              </a:spcBef>
              <a:spcAft>
                <a:spcPts val="0"/>
              </a:spcAft>
            </a:pPr>
            <a:r>
              <a:rPr lang="en-US" sz="1300" dirty="0"/>
              <a:t>Created dummy variables to categorical columns</a:t>
            </a:r>
          </a:p>
          <a:p>
            <a:pPr>
              <a:lnSpc>
                <a:spcPct val="100000"/>
              </a:lnSpc>
              <a:spcBef>
                <a:spcPts val="0"/>
              </a:spcBef>
              <a:spcAft>
                <a:spcPts val="0"/>
              </a:spcAft>
            </a:pPr>
            <a:r>
              <a:rPr lang="en-US" sz="1300" dirty="0"/>
              <a:t>Casted all numeric columns to `float64`</a:t>
            </a:r>
          </a:p>
          <a:p>
            <a:pPr marL="324000" lvl="1" indent="0">
              <a:spcBef>
                <a:spcPts val="0"/>
              </a:spcBef>
              <a:spcAft>
                <a:spcPts val="0"/>
              </a:spcAft>
              <a:buNone/>
            </a:pPr>
            <a:endParaRPr lang="en-US" sz="1000" dirty="0"/>
          </a:p>
        </p:txBody>
      </p:sp>
      <p:cxnSp>
        <p:nvCxnSpPr>
          <p:cNvPr id="5" name="Straight Connector 4">
            <a:extLst>
              <a:ext uri="{FF2B5EF4-FFF2-40B4-BE49-F238E27FC236}">
                <a16:creationId xmlns:a16="http://schemas.microsoft.com/office/drawing/2014/main" id="{6B92706D-EFCF-EE71-7A41-DBE2D78AE022}"/>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8B4611B-57B9-1DE4-372B-C07B4A4C4994}"/>
              </a:ext>
            </a:extLst>
          </p:cNvPr>
          <p:cNvPicPr>
            <a:picLocks noChangeAspect="1"/>
          </p:cNvPicPr>
          <p:nvPr/>
        </p:nvPicPr>
        <p:blipFill>
          <a:blip r:embed="rId2"/>
          <a:stretch>
            <a:fillRect/>
          </a:stretch>
        </p:blipFill>
        <p:spPr>
          <a:xfrm>
            <a:off x="6710566" y="2600172"/>
            <a:ext cx="4516582" cy="3204190"/>
          </a:xfrm>
          <a:prstGeom prst="rect">
            <a:avLst/>
          </a:prstGeom>
        </p:spPr>
      </p:pic>
    </p:spTree>
    <p:extLst>
      <p:ext uri="{BB962C8B-B14F-4D97-AF65-F5344CB8AC3E}">
        <p14:creationId xmlns:p14="http://schemas.microsoft.com/office/powerpoint/2010/main" val="364846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06D5F-7F32-DBBB-51D1-36AEE94A9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4E133-FC3C-B4B6-DD15-FB3E9778FF87}"/>
              </a:ext>
            </a:extLst>
          </p:cNvPr>
          <p:cNvSpPr>
            <a:spLocks noGrp="1"/>
          </p:cNvSpPr>
          <p:nvPr>
            <p:ph type="title"/>
          </p:nvPr>
        </p:nvSpPr>
        <p:spPr>
          <a:xfrm>
            <a:off x="1810326" y="702156"/>
            <a:ext cx="9800481" cy="1188720"/>
          </a:xfrm>
        </p:spPr>
        <p:txBody>
          <a:bodyPr/>
          <a:lstStyle/>
          <a:p>
            <a:r>
              <a:rPr lang="en-US" dirty="0"/>
              <a:t>						mETHODOLOGY</a:t>
            </a:r>
          </a:p>
        </p:txBody>
      </p:sp>
      <p:sp>
        <p:nvSpPr>
          <p:cNvPr id="3" name="Content Placeholder 2">
            <a:extLst>
              <a:ext uri="{FF2B5EF4-FFF2-40B4-BE49-F238E27FC236}">
                <a16:creationId xmlns:a16="http://schemas.microsoft.com/office/drawing/2014/main" id="{805CEE86-3D7F-C2F3-3314-1F49F12D63E0}"/>
              </a:ext>
            </a:extLst>
          </p:cNvPr>
          <p:cNvSpPr>
            <a:spLocks noGrp="1"/>
          </p:cNvSpPr>
          <p:nvPr>
            <p:ph idx="1"/>
          </p:nvPr>
        </p:nvSpPr>
        <p:spPr>
          <a:xfrm>
            <a:off x="581190" y="2340863"/>
            <a:ext cx="5754955" cy="3722808"/>
          </a:xfrm>
        </p:spPr>
        <p:txBody>
          <a:bodyPr>
            <a:normAutofit/>
          </a:bodyPr>
          <a:lstStyle/>
          <a:p>
            <a:pPr marL="0" indent="0">
              <a:buNone/>
            </a:pPr>
            <a:r>
              <a:rPr lang="en-US" sz="1800" b="1" u="sng" dirty="0"/>
              <a:t>Interactive Dashboard with </a:t>
            </a:r>
            <a:r>
              <a:rPr lang="en-US" sz="1800" b="1" u="sng" dirty="0" err="1"/>
              <a:t>Ploty</a:t>
            </a:r>
            <a:r>
              <a:rPr lang="en-US" sz="1800" b="1" u="sng" dirty="0"/>
              <a:t> Dash</a:t>
            </a:r>
          </a:p>
          <a:p>
            <a:pPr marL="0" indent="0">
              <a:buNone/>
            </a:pPr>
            <a:r>
              <a:rPr lang="en-US" sz="1300" dirty="0"/>
              <a:t>Built a </a:t>
            </a:r>
            <a:r>
              <a:rPr lang="en-US" sz="1300" dirty="0" err="1"/>
              <a:t>Plotly</a:t>
            </a:r>
            <a:r>
              <a:rPr lang="en-US" sz="1300" dirty="0"/>
              <a:t> Dash application for users to perform interactive visual analytics on SpaceX launch data in real-time.</a:t>
            </a:r>
          </a:p>
          <a:p>
            <a:pPr marL="0" indent="0">
              <a:buNone/>
            </a:pPr>
            <a:r>
              <a:rPr lang="en-US" sz="1300" dirty="0"/>
              <a:t>This dashboard application contains input components such as a dropdown list and a range slider to interact with a pie chart and a scatter point chart. You will be guided to build this dashboard application via the following tasks:</a:t>
            </a:r>
          </a:p>
          <a:p>
            <a:r>
              <a:rPr lang="en-US" sz="1300" dirty="0"/>
              <a:t>Added a Launch Site Drop-down Input Component</a:t>
            </a:r>
          </a:p>
          <a:p>
            <a:r>
              <a:rPr lang="en-US" sz="1300" dirty="0"/>
              <a:t>Added a callback function to render success-pie-chart based on selected site dropdown</a:t>
            </a:r>
          </a:p>
          <a:p>
            <a:r>
              <a:rPr lang="en-US" sz="1300" dirty="0"/>
              <a:t>Added a Range Slider to Select Payload</a:t>
            </a:r>
          </a:p>
          <a:p>
            <a:r>
              <a:rPr lang="en-US" sz="1300" dirty="0"/>
              <a:t>Added a callback function to render the success-payload-scatter-chart scatter plot</a:t>
            </a:r>
          </a:p>
          <a:p>
            <a:endParaRPr lang="en-US" sz="1300" dirty="0"/>
          </a:p>
          <a:p>
            <a:pPr marL="324000" lvl="1" indent="0">
              <a:spcBef>
                <a:spcPts val="0"/>
              </a:spcBef>
              <a:spcAft>
                <a:spcPts val="0"/>
              </a:spcAft>
              <a:buNone/>
            </a:pPr>
            <a:endParaRPr lang="en-US" sz="1000" dirty="0"/>
          </a:p>
        </p:txBody>
      </p:sp>
      <p:cxnSp>
        <p:nvCxnSpPr>
          <p:cNvPr id="5" name="Straight Connector 4">
            <a:extLst>
              <a:ext uri="{FF2B5EF4-FFF2-40B4-BE49-F238E27FC236}">
                <a16:creationId xmlns:a16="http://schemas.microsoft.com/office/drawing/2014/main" id="{60C42883-E5F0-28CD-E207-31DA53A9365D}"/>
              </a:ext>
            </a:extLst>
          </p:cNvPr>
          <p:cNvCxnSpPr/>
          <p:nvPr/>
        </p:nvCxnSpPr>
        <p:spPr>
          <a:xfrm>
            <a:off x="581191" y="1890876"/>
            <a:ext cx="11029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F0A478-2602-2263-4A42-03340CA3A0C7}"/>
              </a:ext>
            </a:extLst>
          </p:cNvPr>
          <p:cNvPicPr>
            <a:picLocks noChangeAspect="1"/>
          </p:cNvPicPr>
          <p:nvPr/>
        </p:nvPicPr>
        <p:blipFill>
          <a:blip r:embed="rId2"/>
          <a:stretch>
            <a:fillRect/>
          </a:stretch>
        </p:blipFill>
        <p:spPr>
          <a:xfrm>
            <a:off x="6622473" y="2487869"/>
            <a:ext cx="4802909" cy="2587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268226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{EEF365CD-EA67-4D1B-8B32-D3EAD8857DBC}tf33552983_win32</Template>
  <TotalTime>1978</TotalTime>
  <Words>2618</Words>
  <Application>Microsoft Office PowerPoint</Application>
  <PresentationFormat>Widescreen</PresentationFormat>
  <Paragraphs>230</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Franklin Gothic Book</vt:lpstr>
      <vt:lpstr>Franklin Gothic Demi</vt:lpstr>
      <vt:lpstr>Wingdings 2</vt:lpstr>
      <vt:lpstr>DividendVTI</vt:lpstr>
      <vt:lpstr>SPACE X PROJECT MISSION</vt:lpstr>
      <vt:lpstr>      Table of Context </vt:lpstr>
      <vt:lpstr>        Executive Summary</vt:lpstr>
      <vt:lpstr>         Introduction</vt:lpstr>
      <vt:lpstr>      mETHODOLOGY</vt:lpstr>
      <vt:lpstr>      mETHODOLOGY</vt:lpstr>
      <vt:lpstr>      mETHODOLOGY</vt:lpstr>
      <vt:lpstr>      mETHODOLOGY</vt:lpstr>
      <vt:lpstr>      mETHODOLOGY</vt:lpstr>
      <vt:lpstr>      mETHODOLOGY</vt:lpstr>
      <vt:lpstr>      mETHODOLOGY</vt:lpstr>
      <vt:lpstr>        Results</vt:lpstr>
      <vt:lpstr>Exploratory Data Analysis With visualization</vt:lpstr>
      <vt:lpstr>       Results</vt:lpstr>
      <vt:lpstr>       Results</vt:lpstr>
      <vt:lpstr>       Results</vt:lpstr>
      <vt:lpstr>Results</vt:lpstr>
      <vt:lpstr>Results</vt:lpstr>
      <vt:lpstr>Results</vt:lpstr>
      <vt:lpstr>Exploratory Data Analysis With SQL</vt:lpstr>
      <vt:lpstr>Results</vt:lpstr>
      <vt:lpstr>Results</vt:lpstr>
      <vt:lpstr>Results</vt:lpstr>
      <vt:lpstr>Results</vt:lpstr>
      <vt:lpstr>Results</vt:lpstr>
      <vt:lpstr>Results</vt:lpstr>
      <vt:lpstr>Results</vt:lpstr>
      <vt:lpstr>Results</vt:lpstr>
      <vt:lpstr>Results</vt:lpstr>
      <vt:lpstr>Results</vt:lpstr>
      <vt:lpstr>Interactive map with folium</vt:lpstr>
      <vt:lpstr>Results</vt:lpstr>
      <vt:lpstr>Results</vt:lpstr>
      <vt:lpstr>Results</vt:lpstr>
      <vt:lpstr>Build a Dashboard with Plotly dash</vt:lpstr>
      <vt:lpstr>Results</vt:lpstr>
      <vt:lpstr>Results</vt:lpstr>
      <vt:lpstr>Predictive analysis (classification)</vt:lpstr>
      <vt:lpstr>Results</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Shaula Marquez</dc:creator>
  <cp:lastModifiedBy>Shaula Marquez</cp:lastModifiedBy>
  <cp:revision>27</cp:revision>
  <dcterms:created xsi:type="dcterms:W3CDTF">2024-12-25T07:22:49Z</dcterms:created>
  <dcterms:modified xsi:type="dcterms:W3CDTF">2025-01-02T09:28:30Z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